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97" r:id="rId1"/>
  </p:sldMasterIdLst>
  <p:notesMasterIdLst>
    <p:notesMasterId r:id="rId73"/>
  </p:notesMasterIdLst>
  <p:handoutMasterIdLst>
    <p:handoutMasterId r:id="rId74"/>
  </p:handoutMasterIdLst>
  <p:sldIdLst>
    <p:sldId id="256" r:id="rId2"/>
    <p:sldId id="257" r:id="rId3"/>
    <p:sldId id="309" r:id="rId4"/>
    <p:sldId id="301" r:id="rId5"/>
    <p:sldId id="303" r:id="rId6"/>
    <p:sldId id="294" r:id="rId7"/>
    <p:sldId id="337" r:id="rId8"/>
    <p:sldId id="312" r:id="rId9"/>
    <p:sldId id="315" r:id="rId10"/>
    <p:sldId id="258" r:id="rId11"/>
    <p:sldId id="287" r:id="rId12"/>
    <p:sldId id="277" r:id="rId13"/>
    <p:sldId id="259" r:id="rId14"/>
    <p:sldId id="260" r:id="rId15"/>
    <p:sldId id="313" r:id="rId16"/>
    <p:sldId id="354" r:id="rId17"/>
    <p:sldId id="261" r:id="rId18"/>
    <p:sldId id="262" r:id="rId19"/>
    <p:sldId id="325" r:id="rId20"/>
    <p:sldId id="263" r:id="rId21"/>
    <p:sldId id="316" r:id="rId22"/>
    <p:sldId id="264" r:id="rId23"/>
    <p:sldId id="267" r:id="rId24"/>
    <p:sldId id="266" r:id="rId25"/>
    <p:sldId id="302" r:id="rId26"/>
    <p:sldId id="268" r:id="rId27"/>
    <p:sldId id="283" r:id="rId28"/>
    <p:sldId id="353" r:id="rId29"/>
    <p:sldId id="276" r:id="rId30"/>
    <p:sldId id="335" r:id="rId31"/>
    <p:sldId id="333" r:id="rId32"/>
    <p:sldId id="270" r:id="rId33"/>
    <p:sldId id="348" r:id="rId34"/>
    <p:sldId id="274" r:id="rId35"/>
    <p:sldId id="300" r:id="rId36"/>
    <p:sldId id="271" r:id="rId37"/>
    <p:sldId id="318" r:id="rId38"/>
    <p:sldId id="319" r:id="rId39"/>
    <p:sldId id="320" r:id="rId40"/>
    <p:sldId id="357" r:id="rId41"/>
    <p:sldId id="332" r:id="rId42"/>
    <p:sldId id="280" r:id="rId43"/>
    <p:sldId id="355" r:id="rId44"/>
    <p:sldId id="322" r:id="rId45"/>
    <p:sldId id="323" r:id="rId46"/>
    <p:sldId id="272" r:id="rId47"/>
    <p:sldId id="282" r:id="rId48"/>
    <p:sldId id="356" r:id="rId49"/>
    <p:sldId id="314" r:id="rId50"/>
    <p:sldId id="275" r:id="rId51"/>
    <p:sldId id="326" r:id="rId52"/>
    <p:sldId id="317" r:id="rId53"/>
    <p:sldId id="304" r:id="rId54"/>
    <p:sldId id="329" r:id="rId55"/>
    <p:sldId id="330" r:id="rId56"/>
    <p:sldId id="331" r:id="rId57"/>
    <p:sldId id="306" r:id="rId58"/>
    <p:sldId id="336" r:id="rId59"/>
    <p:sldId id="334" r:id="rId60"/>
    <p:sldId id="310" r:id="rId61"/>
    <p:sldId id="295" r:id="rId62"/>
    <p:sldId id="296" r:id="rId63"/>
    <p:sldId id="338" r:id="rId64"/>
    <p:sldId id="339" r:id="rId65"/>
    <p:sldId id="351" r:id="rId66"/>
    <p:sldId id="349" r:id="rId67"/>
    <p:sldId id="340" r:id="rId68"/>
    <p:sldId id="341" r:id="rId69"/>
    <p:sldId id="343" r:id="rId70"/>
    <p:sldId id="347" r:id="rId71"/>
    <p:sldId id="352" r:id="rId72"/>
  </p:sldIdLst>
  <p:sldSz cx="9144000" cy="6858000" type="screen4x3"/>
  <p:notesSz cx="7035800" cy="9194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10" autoAdjust="0"/>
    <p:restoredTop sz="94618" autoAdjust="0"/>
  </p:normalViewPr>
  <p:slideViewPr>
    <p:cSldViewPr>
      <p:cViewPr varScale="1">
        <p:scale>
          <a:sx n="98" d="100"/>
          <a:sy n="98" d="100"/>
        </p:scale>
        <p:origin x="9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image" Target="../media/image10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image" Target="../media/image13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4625" y="0"/>
            <a:ext cx="30495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2838"/>
            <a:ext cx="30495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4625" y="8732838"/>
            <a:ext cx="30495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25E2CBD2-DD89-4D79-A1FC-95EF15F107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4773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958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84625" y="0"/>
            <a:ext cx="304958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5F1DBB-BB67-44B7-ABCC-83E4C2923231}" type="datetimeFigureOut">
              <a:rPr lang="en-US"/>
              <a:pPr>
                <a:defRPr/>
              </a:pPr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688975"/>
            <a:ext cx="4597400" cy="3448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3" y="4367213"/>
            <a:ext cx="5629275" cy="4138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32838"/>
            <a:ext cx="304958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84625" y="8732838"/>
            <a:ext cx="3049588" cy="4603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3DDC2D-F8E1-4379-98E8-480363531D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437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MN.IT Services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8" y="1842964"/>
            <a:ext cx="5324726" cy="63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89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" name="MN.IT Services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233" y="2118359"/>
            <a:ext cx="5843117" cy="69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30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4773022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2" y="6138335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89345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15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44312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4" name="MN.IT Services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38" y="812678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35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11498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736086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3845814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Rectangle 9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630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891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080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21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09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498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57552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877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70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55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809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9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234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85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909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331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39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795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1" y="1964392"/>
            <a:ext cx="1749143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20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5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587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9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305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53485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5"/>
            <a:ext cx="1394107" cy="15348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3605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432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2571731"/>
            <a:ext cx="1528763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27933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571731"/>
            <a:ext cx="1552662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38539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755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44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00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23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64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23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669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9"/>
            <a:ext cx="5127715" cy="3847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340608" y="1043181"/>
            <a:ext cx="5519698" cy="42237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11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1574940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1735810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236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853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168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691885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426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15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837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312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3959352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04" algn="l"/>
                <a:tab pos="3770219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8635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199" y="912530"/>
            <a:ext cx="3519141" cy="340343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3" y="524007"/>
            <a:ext cx="1616475" cy="1521646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667369" y="3298351"/>
            <a:ext cx="1978484" cy="1916747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1548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8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219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942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808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541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303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4008491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697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27409" y="1090051"/>
            <a:ext cx="3898746" cy="3996299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620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6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825690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3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704087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4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74452-5276-42B3-8F08-5E37C375EB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9627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FC8C-C512-4505-B117-4272624FC1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060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D8409-F781-4E13-AAFE-B469B866E9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352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02C43E-3A70-4346-A52B-DE30553C3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091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101" r:id="rId4"/>
    <p:sldLayoutId id="2147484102" r:id="rId5"/>
    <p:sldLayoutId id="2147484103" r:id="rId6"/>
    <p:sldLayoutId id="2147484104" r:id="rId7"/>
    <p:sldLayoutId id="2147484105" r:id="rId8"/>
    <p:sldLayoutId id="2147484106" r:id="rId9"/>
    <p:sldLayoutId id="2147484107" r:id="rId10"/>
    <p:sldLayoutId id="2147484108" r:id="rId11"/>
    <p:sldLayoutId id="2147484109" r:id="rId12"/>
    <p:sldLayoutId id="2147484110" r:id="rId13"/>
    <p:sldLayoutId id="2147484111" r:id="rId14"/>
    <p:sldLayoutId id="2147484112" r:id="rId15"/>
    <p:sldLayoutId id="2147484113" r:id="rId16"/>
    <p:sldLayoutId id="2147484114" r:id="rId17"/>
    <p:sldLayoutId id="2147484115" r:id="rId18"/>
    <p:sldLayoutId id="2147484116" r:id="rId19"/>
    <p:sldLayoutId id="2147484117" r:id="rId20"/>
    <p:sldLayoutId id="2147484118" r:id="rId21"/>
    <p:sldLayoutId id="2147484119" r:id="rId22"/>
    <p:sldLayoutId id="2147484120" r:id="rId23"/>
    <p:sldLayoutId id="2147484121" r:id="rId24"/>
    <p:sldLayoutId id="2147484122" r:id="rId25"/>
    <p:sldLayoutId id="2147484123" r:id="rId26"/>
    <p:sldLayoutId id="2147484124" r:id="rId27"/>
    <p:sldLayoutId id="2147484125" r:id="rId28"/>
    <p:sldLayoutId id="2147484126" r:id="rId29"/>
    <p:sldLayoutId id="2147484127" r:id="rId30"/>
    <p:sldLayoutId id="2147484128" r:id="rId31"/>
    <p:sldLayoutId id="2147484129" r:id="rId32"/>
    <p:sldLayoutId id="2147484130" r:id="rId33"/>
    <p:sldLayoutId id="2147484131" r:id="rId34"/>
    <p:sldLayoutId id="2147484132" r:id="rId35"/>
    <p:sldLayoutId id="2147484133" r:id="rId36"/>
    <p:sldLayoutId id="2147484134" r:id="rId37"/>
    <p:sldLayoutId id="2147484135" r:id="rId38"/>
    <p:sldLayoutId id="2147484136" r:id="rId39"/>
    <p:sldLayoutId id="2147484137" r:id="rId40"/>
    <p:sldLayoutId id="2147484138" r:id="rId41"/>
    <p:sldLayoutId id="2147484139" r:id="rId42"/>
    <p:sldLayoutId id="2147484140" r:id="rId43"/>
    <p:sldLayoutId id="2147484141" r:id="rId44"/>
    <p:sldLayoutId id="2147484142" r:id="rId45"/>
    <p:sldLayoutId id="2147484143" r:id="rId46"/>
    <p:sldLayoutId id="2147484144" r:id="rId47"/>
    <p:sldLayoutId id="2147484145" r:id="rId48"/>
    <p:sldLayoutId id="2147484146" r:id="rId49"/>
    <p:sldLayoutId id="2147484147" r:id="rId50"/>
    <p:sldLayoutId id="2147484149" r:id="rId51"/>
    <p:sldLayoutId id="2147484150" r:id="rId52"/>
  </p:sldLayoutIdLs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://images.google.com/imgres?imgurl=http://www.askmario.com/backtalk/Page_Graphics/record_keeping.jpg&amp;imgrefurl=http://www.askmario.com/backtalk/recordkeeping.php&amp;usg=__Z5o9kIAjclneefuhdWK12Kvpx1Y=&amp;h=281&amp;w=220&amp;sz=15&amp;hl=en&amp;start=13&amp;um=1&amp;tbnid=HGTzhx_REn3jTM:&amp;tbnh=114&amp;tbnw=89&amp;prev=/images?q%3Drecord%2Bkeeping%26hl%3Den%26sa%3DN%26um%3D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s.google.com/imgres?imgurl=http://www.solanacenter.org/images/oil2.jpg&amp;imgrefurl=http://www.solanacenter.org/residential/oil.html&amp;h=256&amp;w=140&amp;sz=7&amp;tbnid=JXcMo0Id99gJ:&amp;tbnh=107&amp;tbnw=58&amp;hl=en&amp;start=1&amp;prev=/images?q%3Dused%2Boil%26svnum%3D10%26hl%3Den%26lr%3D" TargetMode="Externa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ci.arcadia.ca.us/images/oil_can_-_clip_art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mages.google.com/imgres?imgurl=http://www.ben-pearson.com/images/oil-filter.jpg&amp;imgrefurl=http://www.ben-pearson.com/crusher-index.shtml&amp;h=180&amp;w=188&amp;sz=7&amp;tbnid=qb1ebvzMnk0J:&amp;tbnh=92&amp;tbnw=97&amp;hl=en&amp;start=12&amp;prev=/images?q%3Dused%2Boil%2Bfilter%26svnum%3D10%26hl%3Den%26lr%3D%26sa%3D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hyperlink" Target="http://www.balance-digital.com/product%20pic/MP3%20AM0521-2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hyperlink" Target="http://images.google.com/imgres?imgurl=http://www.batteriesplus.co.uk/acatalog/SubC7.2.jpg&amp;imgrefurl=http://www.batteriesplus.co.uk/acatalog/Rechargeable_7_2_V_SubC_NiCad_Battery_Pack.html&amp;h=144&amp;w=192&amp;sz=4&amp;tbnid=og8ueus83X8J:&amp;tbnh=73&amp;tbnw=98&amp;hl=en&amp;start=17&amp;prev=/images?q%3Dnicad%2Bbattery%2B%26svnum%3D10%26hl%3Den%26lr%3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images.google.com/imgres?imgurl=http://www.epa.state.il.us/small-business/es/parts-washer-wastes/oil-skimmer.gif&amp;imgrefurl=http://www.epa.state.il.us/small-business/es/parts-washer-wastes/&amp;h=209&amp;w=212&amp;sz=9&amp;tbnid=ascO4QOapY0J:&amp;tbnh=99&amp;tbnw=101&amp;hl=en&amp;start=3&amp;prev=/images?q%3Doil%2Bskimmer%26svnum%3D10%26hl%3Den%26lr%3D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www1.istockphoto.com/file_thumbview_approve/96242/2/istockphoto_96242_paint_brush_and_can.jpg" TargetMode="Externa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www.google.com/url?sa=i&amp;rct=j&amp;q=&amp;esrc=s&amp;frm=1&amp;source=images&amp;cd=&amp;cad=rja&amp;docid=CsQ9esmA89oM5M&amp;tbnid=L4O_MJ8jg7iNKM:&amp;ved=0CAUQjRw&amp;url=http://www.bennys.bz/paint-center/interior-wood-furniture-finishes/klean-stripa-lacquer-thinner/prod_7051.html&amp;ei=dUozUu2OOobwrQHS7YCgDw&amp;bvm=bv.52164340,d.b2I&amp;psig=AFQjCNGx7KqmpsdvmGtRwwGAPiw-Yw4tjQ&amp;ust=1379179458611391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hyperlink" Target="http://www.google.com/url?sa=i&amp;rct=j&amp;q=&amp;esrc=s&amp;frm=1&amp;source=images&amp;cd=&amp;cad=rja&amp;docid=sHLVtohE8ZgdGM&amp;tbnid=H1j2HpFrl23uQM:&amp;ved=0CAUQjRw&amp;url=http://www.menards.com/main/paint/cleaners-thinners-removers/paint-stain-solvents/sunnyside-toluol/p-1479920-c-8161.htm&amp;ei=w0ozUrLULdOQqwGD3IDQAg&amp;bvm=bv.52164340,d.b2I&amp;psig=AFQjCNHfW9C38p40l_3fOLRM6nsfuBUE5g&amp;ust=137917958249235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microsoft.com/office/2007/relationships/hdphoto" Target="../media/hdphoto5.wd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microsoft.com/office/2007/relationships/hdphoto" Target="../media/hdphoto4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hyperlink" Target="http://images.google.com/imgres?imgurl=http://www.ferret.com.au/dirplus/images/infounits/138913.jpg&amp;imgrefurl=http://www.ferret.com.au/Showcases/Spill-Station-Australia/138913&amp;h=280&amp;w=280&amp;sz=70&amp;hl=en&amp;start=2&amp;tbnid=lNZGPDYt8W0VKM:&amp;tbnh=114&amp;tbnw=114&amp;prev=/images?q%3Dspill%2Bcontrol%26gbv%3D2%26svnum%3D10%26hl%3Den%26sa%3D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9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hyperlink" Target="http://images.google.com/imgres?imgurl=http://www.freedirt.com/images/homepic3.jpg&amp;imgrefurl=http://www.freedirt.com/index.cfm&amp;h=169&amp;w=180&amp;sz=14&amp;tbnid=nzZZ9PejtJ8J:&amp;tbnh=90&amp;tbnw=96&amp;hl=en&amp;start=28&amp;prev=/images?q%3Dclean%2Bfill%26start%3D20%26svnum%3D10%26hl%3Den%26lr%3D%26sa%3DN" TargetMode="Externa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guardrailpost.com/Double_Post.jpg&amp;imgrefurl=http://www.guardrailpost.com/&amp;h=306&amp;w=195&amp;sz=14&amp;tbnid=c-V3GTqGYkcJ:&amp;tbnh=111&amp;tbnw=71&amp;start=4&amp;prev=/images?q%3Dguardrail%2Bpost%26hl%3Den%26lr%3D" TargetMode="External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4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hyperlink" Target="http://images.google.com/imgres?imgurl=http://www.placer.ca.gov/Departments/hhs/env_health/Solid%20Waste/~/media/hhs/hhs%20%20%20environmental%20health/images/WasteTire2%20bmp.ashx&amp;imgrefurl=http://www.placer.ca.gov/Departments/hhs/env_health/Solid%20Waste/Waste%20Tires.aspx&amp;usg=___VhXwd-qbSYy78PHj8JMKoD-J3w=&amp;h=187&amp;w=280&amp;sz=154&amp;hl=en&amp;start=32&amp;tbnid=3Ze8bizkbaghtM:&amp;tbnh=76&amp;tbnw=114&amp;prev=/images?q%3Dwaste%2Btires%26gbv%3D2%26ndsp%3D20%26hl%3Den%26sa%3DN%26start%3D20" TargetMode="Externa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3.jpeg"/><Relationship Id="rId4" Type="http://schemas.openxmlformats.org/officeDocument/2006/relationships/image" Target="../media/image10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0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hyperlink" Target="http://www.google.com/url?sa=i&amp;rct=j&amp;q=&amp;esrc=s&amp;source=images&amp;cd=&amp;cad=rja&amp;uact=8&amp;ved=0ahUKEwjp-KXH_bjLAhUFJCYKHXhtAy0QjRwIBw&amp;url=http://www.freeclipartnow.com/household/recycling-trash/&amp;psig=AFQjCNFk35Y_H8-Lo_0AZLT4foQof4sRIA&amp;ust=1457797607529766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tmp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6.jpeg"/><Relationship Id="rId4" Type="http://schemas.openxmlformats.org/officeDocument/2006/relationships/hyperlink" Target="http://www.google.com/url?sa=i&amp;rct=j&amp;q=&amp;esrc=s&amp;frm=1&amp;source=images&amp;cd=&amp;cad=rja&amp;docid=yxUarDCf_aMdhM&amp;tbnid=qu0fu74nSk9APM:&amp;ved=0CAUQjRw&amp;url=http://www.tumblr.com/tagged/road-kill&amp;ei=Z04zUp6-LZKgqwGI9ICgBg&amp;bvm=bv.52164340,d.b2I&amp;psig=AFQjCNGf4O-D1sU4Yev3kkntInmW_YJplw&amp;ust=1379180247611824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hyperlink" Target="http://www.google.com/url?sa=i&amp;rct=j&amp;q=&amp;esrc=s&amp;frm=1&amp;source=images&amp;cd=&amp;cad=rja&amp;docid=mhSOrdfagrBA0M&amp;tbnid=FIgLPNTm1HseKM:&amp;ved=0CAUQjRw&amp;url=http://leprechaun.hubpages.com/hub/Road-Kill-Cafe&amp;ei=d08zUqjONYTZqgGUloDIDw&amp;bvm=bv.52164340,d.b2I&amp;psig=AFQjCNGf4O-D1sU4Yev3kkntInmW_YJplw&amp;ust=1379180247611824" TargetMode="Externa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19.jpeg"/><Relationship Id="rId5" Type="http://schemas.openxmlformats.org/officeDocument/2006/relationships/hyperlink" Target="http://www.google.com/url?sa=i&amp;rct=j&amp;q=&amp;esrc=s&amp;frm=1&amp;source=images&amp;cd=&amp;cad=rja&amp;docid=IptuvbtAw9A1tM&amp;tbnid=xtzsVJG4ZBjeKM:&amp;ved=0CAUQjRw&amp;url=http://consumerist.com/2012/10/02/chinese-restaurant-closed-because-roadkill-wasnt-on-the-menu/&amp;ei=-E8zUpnlNMaOqgGJ2IH4Aw&amp;bvm=bv.52164340,d.b2I&amp;psig=AFQjCNFyE-FjZaZ-RuKbps5o_HCRnmpiAQ&amp;ust=1379180872011665" TargetMode="External"/><Relationship Id="rId4" Type="http://schemas.openxmlformats.org/officeDocument/2006/relationships/image" Target="../media/image11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3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" y="6220"/>
            <a:ext cx="9144000" cy="1295182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REGULATED MATERIALS/WASTE HANDLING FOR GREATER MN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4203700" y="5041204"/>
            <a:ext cx="4940300" cy="1740596"/>
          </a:xfrm>
        </p:spPr>
        <p:txBody>
          <a:bodyPr>
            <a:noAutofit/>
          </a:bodyPr>
          <a:lstStyle/>
          <a:p>
            <a:r>
              <a:rPr lang="en-US" altLang="en-US" sz="2000" dirty="0" smtClean="0"/>
              <a:t>Environmental Investigation Unit</a:t>
            </a:r>
          </a:p>
          <a:p>
            <a:r>
              <a:rPr lang="en-US" altLang="en-US" sz="2000" dirty="0" smtClean="0"/>
              <a:t>Office of Environmental Stewardship</a:t>
            </a:r>
          </a:p>
          <a:p>
            <a:endParaRPr lang="en-US" altLang="en-US" sz="2000" dirty="0" smtClean="0"/>
          </a:p>
          <a:p>
            <a:pPr algn="r"/>
            <a:r>
              <a:rPr lang="en-US" altLang="en-US" sz="2000" dirty="0" smtClean="0"/>
              <a:t>2019</a:t>
            </a:r>
          </a:p>
        </p:txBody>
      </p:sp>
      <p:pic>
        <p:nvPicPr>
          <p:cNvPr id="5124" name="Picture 4" descr="image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1447800"/>
            <a:ext cx="31242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GENERAL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057400"/>
            <a:ext cx="8610600" cy="449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Place wastes in sturdy containers with no dents or rust.</a:t>
            </a:r>
          </a:p>
          <a:p>
            <a:pPr>
              <a:defRPr/>
            </a:pPr>
            <a:r>
              <a:rPr lang="en-US" dirty="0" smtClean="0"/>
              <a:t>Keep areas around containers clear and uncluttered.</a:t>
            </a:r>
          </a:p>
          <a:p>
            <a:pPr>
              <a:defRPr/>
            </a:pPr>
            <a:r>
              <a:rPr lang="en-US" dirty="0" smtClean="0"/>
              <a:t>Keep waste container lids and bungs closed at all times except when adding wastes.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LABEL ALL CONTAINERS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981200"/>
            <a:ext cx="4876800" cy="3505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 dirty="0" smtClean="0"/>
              <a:t>All containers need to be labeled of its contents.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962" y="1676400"/>
            <a:ext cx="2562225" cy="446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00"/>
          <a:stretch/>
        </p:blipFill>
        <p:spPr>
          <a:xfrm>
            <a:off x="202406" y="3416300"/>
            <a:ext cx="1447800" cy="25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7" b="14035"/>
          <a:stretch/>
        </p:blipFill>
        <p:spPr>
          <a:xfrm>
            <a:off x="2433637" y="3276600"/>
            <a:ext cx="2443163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When Ordering Products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991600" cy="5029199"/>
          </a:xfrm>
        </p:spPr>
        <p:txBody>
          <a:bodyPr>
            <a:normAutofit/>
          </a:bodyPr>
          <a:lstStyle/>
          <a:p>
            <a:r>
              <a:rPr lang="en-US" altLang="en-US" sz="4000" dirty="0" smtClean="0"/>
              <a:t>Use MnDOT Inventory!</a:t>
            </a:r>
          </a:p>
          <a:p>
            <a:pPr lvl="1"/>
            <a:r>
              <a:rPr lang="en-US" altLang="en-US" sz="3600" dirty="0" smtClean="0"/>
              <a:t>Use Approved Products List</a:t>
            </a:r>
          </a:p>
          <a:p>
            <a:pPr lvl="1"/>
            <a:r>
              <a:rPr lang="en-US" altLang="en-US" sz="3600" dirty="0" smtClean="0"/>
              <a:t>Ask these questions: </a:t>
            </a:r>
          </a:p>
          <a:p>
            <a:pPr lvl="2"/>
            <a:r>
              <a:rPr lang="en-US" altLang="en-US" sz="3200" dirty="0" smtClean="0"/>
              <a:t>Is this the least hazardous option?</a:t>
            </a:r>
          </a:p>
          <a:p>
            <a:pPr lvl="2"/>
            <a:r>
              <a:rPr lang="en-US" altLang="en-US" sz="3200" dirty="0" smtClean="0"/>
              <a:t>Is the product ordered just enough to do the job?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285" y="4800600"/>
            <a:ext cx="2895600" cy="192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WHEN MANAGING A WASTE</a:t>
            </a:r>
          </a:p>
        </p:txBody>
      </p:sp>
      <p:pic>
        <p:nvPicPr>
          <p:cNvPr id="9220" name="Picture 7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389" y="2600983"/>
            <a:ext cx="2736516" cy="2722833"/>
          </a:xfrm>
        </p:spPr>
      </p:pic>
      <p:sp>
        <p:nvSpPr>
          <p:cNvPr id="9219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304800" y="1828800"/>
            <a:ext cx="6248400" cy="4419600"/>
          </a:xfrm>
        </p:spPr>
        <p:txBody>
          <a:bodyPr>
            <a:normAutofit lnSpcReduction="10000"/>
          </a:bodyPr>
          <a:lstStyle/>
          <a:p>
            <a:r>
              <a:rPr lang="en-US" altLang="en-US" sz="3600" dirty="0" smtClean="0"/>
              <a:t>Use Safety and Inventory personnel </a:t>
            </a:r>
          </a:p>
          <a:p>
            <a:pPr lvl="1"/>
            <a:r>
              <a:rPr lang="en-US" altLang="en-US" sz="3200" dirty="0" smtClean="0"/>
              <a:t>As an information source</a:t>
            </a:r>
          </a:p>
          <a:p>
            <a:pPr lvl="1"/>
            <a:r>
              <a:rPr lang="en-US" altLang="en-US" sz="3200" dirty="0" smtClean="0"/>
              <a:t>Waste consolidation</a:t>
            </a:r>
          </a:p>
          <a:p>
            <a:pPr lvl="1"/>
            <a:r>
              <a:rPr lang="en-US" altLang="en-US" sz="3200" dirty="0" smtClean="0"/>
              <a:t>Disposal</a:t>
            </a:r>
          </a:p>
          <a:p>
            <a:pPr lvl="1"/>
            <a:r>
              <a:rPr lang="en-US" altLang="en-US" sz="3200" dirty="0" smtClean="0"/>
              <a:t>Approved end sites</a:t>
            </a:r>
          </a:p>
          <a:p>
            <a:pPr lvl="1"/>
            <a:r>
              <a:rPr lang="en-US" altLang="en-US" sz="3200" dirty="0" smtClean="0"/>
              <a:t>Record 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EMPTY DRUMS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126662"/>
            <a:ext cx="3810000" cy="4114800"/>
          </a:xfrm>
        </p:spPr>
        <p:txBody>
          <a:bodyPr/>
          <a:lstStyle/>
          <a:p>
            <a:r>
              <a:rPr lang="en-US" altLang="en-US" sz="3600" dirty="0" smtClean="0"/>
              <a:t>Store on side.</a:t>
            </a:r>
          </a:p>
          <a:p>
            <a:r>
              <a:rPr lang="en-US" altLang="en-US" sz="3600" dirty="0" smtClean="0"/>
              <a:t>At a designated location.</a:t>
            </a:r>
          </a:p>
          <a:p>
            <a:pPr>
              <a:buFontTx/>
              <a:buNone/>
            </a:pPr>
            <a:endParaRPr lang="en-US" altLang="en-US" sz="360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583862"/>
            <a:ext cx="5192184" cy="3894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No Trash Burning</a:t>
            </a:r>
          </a:p>
        </p:txBody>
      </p:sp>
      <p:pic>
        <p:nvPicPr>
          <p:cNvPr id="1126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774" y="1696244"/>
            <a:ext cx="37338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696244"/>
            <a:ext cx="3705225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sz="4000" dirty="0" smtClean="0"/>
              <a:t>Store Containers Holding Products or Waste Out of the Outside Elements</a:t>
            </a:r>
          </a:p>
        </p:txBody>
      </p:sp>
      <p:pic>
        <p:nvPicPr>
          <p:cNvPr id="12291" name="Picture 4" descr="C:\Documents and Settings\alle1sum\My Documents\My Pictures\work\Audits\100_072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4999"/>
            <a:ext cx="3200400" cy="4264329"/>
          </a:xfr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514600"/>
            <a:ext cx="4953000" cy="32951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Housekeeping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371601"/>
            <a:ext cx="7886700" cy="2133600"/>
          </a:xfrm>
        </p:spPr>
        <p:txBody>
          <a:bodyPr/>
          <a:lstStyle/>
          <a:p>
            <a:r>
              <a:rPr lang="en-US" altLang="en-US" dirty="0" smtClean="0"/>
              <a:t>Flammable Storage Cabinets</a:t>
            </a:r>
          </a:p>
          <a:p>
            <a:r>
              <a:rPr lang="en-US" altLang="en-US" dirty="0" smtClean="0"/>
              <a:t>Keep common area for used Oil Storage and Change out clean/swept</a:t>
            </a:r>
          </a:p>
          <a:p>
            <a:r>
              <a:rPr lang="en-US" altLang="en-US" dirty="0" smtClean="0"/>
              <a:t>Fence Lines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2" y="3781328"/>
            <a:ext cx="4228389" cy="281310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451734"/>
            <a:ext cx="4978400" cy="280035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5164115"/>
            <a:ext cx="4681728" cy="165735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8" descr="oil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86" y="1658943"/>
            <a:ext cx="1219200" cy="2249214"/>
          </a:xfrm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USED OIL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3429000" y="2042182"/>
            <a:ext cx="4940300" cy="3672818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Used oil can be burned on site for heat.</a:t>
            </a:r>
          </a:p>
          <a:p>
            <a:r>
              <a:rPr lang="en-US" altLang="en-US" dirty="0" smtClean="0"/>
              <a:t>Can be transported by MnDOT personnel </a:t>
            </a:r>
          </a:p>
          <a:p>
            <a:pPr lvl="1"/>
            <a:r>
              <a:rPr lang="en-US" altLang="en-US" dirty="0" smtClean="0"/>
              <a:t>if &gt;55 gallon container, contact Safety.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55811"/>
            <a:ext cx="3633216" cy="2724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USED OIL</a:t>
            </a:r>
          </a:p>
        </p:txBody>
      </p:sp>
      <p:pic>
        <p:nvPicPr>
          <p:cNvPr id="15364" name="Picture 5" descr="oil_can_-_clip_art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3539">
            <a:off x="6870152" y="4812752"/>
            <a:ext cx="1714500" cy="1714500"/>
          </a:xfrm>
        </p:spPr>
      </p:pic>
      <p:sp>
        <p:nvSpPr>
          <p:cNvPr id="153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19400" y="1600200"/>
            <a:ext cx="5486400" cy="4419600"/>
          </a:xfrm>
        </p:spPr>
        <p:txBody>
          <a:bodyPr/>
          <a:lstStyle/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Includes: motor oil, transmission fluid, lubricating oil, hydraulic oil, power steering fluid, brake fluid, and gear oil.</a:t>
            </a:r>
          </a:p>
          <a:p>
            <a:r>
              <a:rPr lang="en-US" altLang="en-US" dirty="0" smtClean="0"/>
              <a:t>Does </a:t>
            </a:r>
            <a:r>
              <a:rPr lang="en-US" altLang="en-US" u="sng" dirty="0" smtClean="0"/>
              <a:t>not</a:t>
            </a:r>
            <a:r>
              <a:rPr lang="en-US" altLang="en-US" dirty="0" smtClean="0"/>
              <a:t> include: solvents/thinners, gasoline, degreasers, or any other waste.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8823" y="3762375"/>
            <a:ext cx="3276600" cy="245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USED OIL BURNERS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27095" y="1828800"/>
            <a:ext cx="4324350" cy="4114800"/>
          </a:xfrm>
        </p:spPr>
        <p:txBody>
          <a:bodyPr/>
          <a:lstStyle/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sz="3200" dirty="0" smtClean="0"/>
              <a:t>Must have On-Spec used oil analysis.</a:t>
            </a:r>
          </a:p>
          <a:p>
            <a:endParaRPr lang="en-US" altLang="en-US" sz="3200" dirty="0" smtClean="0"/>
          </a:p>
        </p:txBody>
      </p:sp>
      <p:pic>
        <p:nvPicPr>
          <p:cNvPr id="7" name="Content Placeholder 6" descr="http://www.dot.state.mn.us/environment/regulatedmaterials/pdf/used-oil-rpt-metro.pdf - Internet Explorer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8" t="13636" r="19666"/>
          <a:stretch/>
        </p:blipFill>
        <p:spPr>
          <a:xfrm>
            <a:off x="1600201" y="3581401"/>
            <a:ext cx="2895600" cy="327660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4"/>
          <a:stretch/>
        </p:blipFill>
        <p:spPr>
          <a:xfrm>
            <a:off x="4853268" y="2642316"/>
            <a:ext cx="3662082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USED OIL FILTERS</a:t>
            </a:r>
          </a:p>
        </p:txBody>
      </p:sp>
      <p:pic>
        <p:nvPicPr>
          <p:cNvPr id="17412" name="Picture 5" descr="oil-filter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647950"/>
            <a:ext cx="2430324" cy="2305050"/>
          </a:xfrm>
        </p:spPr>
      </p:pic>
      <p:sp>
        <p:nvSpPr>
          <p:cNvPr id="174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2286000"/>
            <a:ext cx="5486400" cy="3200400"/>
          </a:xfrm>
        </p:spPr>
        <p:txBody>
          <a:bodyPr>
            <a:normAutofit/>
          </a:bodyPr>
          <a:lstStyle/>
          <a:p>
            <a:r>
              <a:rPr lang="en-US" altLang="en-US" sz="3200" dirty="0" smtClean="0"/>
              <a:t>Drain a minimum of 24 hours.</a:t>
            </a:r>
          </a:p>
          <a:p>
            <a:r>
              <a:rPr lang="en-US" altLang="en-US" sz="3200" dirty="0" smtClean="0"/>
              <a:t>Place into “used oil filter” drum AND Cover.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114800"/>
            <a:ext cx="4267200" cy="2400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581655"/>
            <a:ext cx="3276600" cy="21798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8" b="11458"/>
          <a:stretch/>
        </p:blipFill>
        <p:spPr>
          <a:xfrm>
            <a:off x="6681356" y="4125401"/>
            <a:ext cx="2355585" cy="272361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USED OIL SORBENTS</a:t>
            </a:r>
            <a:endParaRPr lang="en-US" alt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mtClean="0"/>
              <a:t>Re-use sorbents material as much as possible.</a:t>
            </a:r>
          </a:p>
          <a:p>
            <a:r>
              <a:rPr lang="en-US" altLang="en-US" smtClean="0"/>
              <a:t>Recycle sorbents; do not throw in trash.</a:t>
            </a:r>
          </a:p>
          <a:p>
            <a:r>
              <a:rPr lang="en-US" altLang="en-US" smtClean="0"/>
              <a:t>Sorbents soaked with liquids other than used oil (solvents, etc.) should be kept in a separate container.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DO NOT MIX!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4495800"/>
          </a:xfrm>
        </p:spPr>
        <p:txBody>
          <a:bodyPr>
            <a:normAutofit/>
          </a:bodyPr>
          <a:lstStyle/>
          <a:p>
            <a:r>
              <a:rPr lang="en-US" altLang="en-US" sz="3200" dirty="0" smtClean="0"/>
              <a:t>Used Oil Sorbents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Oil rags have the option of laundry service</a:t>
            </a:r>
          </a:p>
          <a:p>
            <a:r>
              <a:rPr lang="en-US" altLang="en-US" sz="3200" dirty="0" smtClean="0"/>
              <a:t>Oil Filters</a:t>
            </a:r>
          </a:p>
          <a:p>
            <a:pPr marL="0" indent="0">
              <a:buNone/>
            </a:pPr>
            <a:endParaRPr lang="en-US" altLang="en-US" dirty="0" smtClean="0"/>
          </a:p>
          <a:p>
            <a:pPr>
              <a:buFontTx/>
              <a:buNone/>
            </a:pPr>
            <a:r>
              <a:rPr lang="en-US" altLang="en-US" sz="4400" dirty="0" smtClean="0"/>
              <a:t>Store In Separate containers…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762000"/>
          </a:xfrm>
        </p:spPr>
        <p:txBody>
          <a:bodyPr/>
          <a:lstStyle/>
          <a:p>
            <a:pPr algn="ctr"/>
            <a:r>
              <a:rPr lang="en-US" altLang="en-US" sz="4000" dirty="0" smtClean="0"/>
              <a:t>CLEANING USED OIL LUBE CUBES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905000"/>
            <a:ext cx="8763000" cy="4800600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altLang="en-US" sz="3000" dirty="0" smtClean="0"/>
              <a:t>Use Approved Contractors to clean.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sz="3000" dirty="0" smtClean="0"/>
              <a:t>OSI, Minnesota Petroleum/</a:t>
            </a:r>
            <a:r>
              <a:rPr lang="en-US" altLang="en-US" sz="3000" dirty="0" err="1" smtClean="0"/>
              <a:t>MnBlue</a:t>
            </a:r>
            <a:r>
              <a:rPr lang="en-US" altLang="en-US" sz="3000" dirty="0" smtClean="0"/>
              <a:t>,  Etc.</a:t>
            </a:r>
          </a:p>
          <a:p>
            <a:pPr marL="609600" indent="-609600">
              <a:lnSpc>
                <a:spcPct val="80000"/>
              </a:lnSpc>
            </a:pPr>
            <a:endParaRPr lang="en-US" altLang="en-US" sz="3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06" y="2971800"/>
            <a:ext cx="5521187" cy="368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0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USED ANTIFREEZE</a:t>
            </a:r>
          </a:p>
        </p:txBody>
      </p:sp>
      <p:pic>
        <p:nvPicPr>
          <p:cNvPr id="21508" name="Picture 5" descr="Afreezecolo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057400"/>
            <a:ext cx="2266950" cy="3690914"/>
          </a:xfrm>
          <a:noFill/>
        </p:spPr>
      </p:pic>
      <p:sp>
        <p:nvSpPr>
          <p:cNvPr id="215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1752600"/>
            <a:ext cx="6629400" cy="4800600"/>
          </a:xfrm>
        </p:spPr>
        <p:txBody>
          <a:bodyPr/>
          <a:lstStyle/>
          <a:p>
            <a:r>
              <a:rPr lang="en-US" altLang="en-US" sz="2800" dirty="0" smtClean="0"/>
              <a:t>Do </a:t>
            </a:r>
            <a:r>
              <a:rPr lang="en-US" altLang="en-US" sz="2800" u="sng" dirty="0" smtClean="0"/>
              <a:t>not</a:t>
            </a:r>
            <a:r>
              <a:rPr lang="en-US" altLang="en-US" sz="2800" dirty="0" smtClean="0"/>
              <a:t> put into storm sewer or septic tank.</a:t>
            </a:r>
          </a:p>
          <a:p>
            <a:r>
              <a:rPr lang="en-US" altLang="en-US" sz="2800" dirty="0" smtClean="0"/>
              <a:t>Use a MnDOT approved contractor</a:t>
            </a:r>
          </a:p>
          <a:p>
            <a:r>
              <a:rPr lang="en-US" altLang="en-US" sz="2800" dirty="0" smtClean="0"/>
              <a:t>Can discharge to a WWTP (Wastewater Treatment Plant) with permission from the WWTP.</a:t>
            </a:r>
          </a:p>
          <a:p>
            <a:pPr lvl="1"/>
            <a:r>
              <a:rPr lang="en-US" altLang="en-US" sz="2400" dirty="0" smtClean="0"/>
              <a:t>Must keep records showing amount of waste antifreeze generated.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USED LEAD-ACID BATTERIES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828800"/>
            <a:ext cx="48768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Send to HQ for proper management 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Must be stored on acid resistant surface/curbing, with no floor drains.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plastic tub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Asphalt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Rubber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concrete with an acid </a:t>
            </a:r>
          </a:p>
          <a:p>
            <a:pPr marL="457189" lvl="1" indent="0">
              <a:lnSpc>
                <a:spcPct val="90000"/>
              </a:lnSpc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 resistant coating.</a:t>
            </a:r>
          </a:p>
          <a:p>
            <a:pPr>
              <a:lnSpc>
                <a:spcPct val="90000"/>
              </a:lnSpc>
            </a:pPr>
            <a:endParaRPr lang="en-US" altLang="en-US" sz="2800" dirty="0" smtClean="0"/>
          </a:p>
          <a:p>
            <a:pPr>
              <a:lnSpc>
                <a:spcPct val="90000"/>
              </a:lnSpc>
            </a:pPr>
            <a:endParaRPr lang="en-US" alt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59"/>
          <a:stretch/>
        </p:blipFill>
        <p:spPr>
          <a:xfrm>
            <a:off x="3992577" y="4114800"/>
            <a:ext cx="5030147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What’s Wrong???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42"/>
          <a:stretch/>
        </p:blipFill>
        <p:spPr bwMode="auto">
          <a:xfrm>
            <a:off x="933450" y="914400"/>
            <a:ext cx="7277101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USED DRY CELL BATTERIES</a:t>
            </a:r>
          </a:p>
        </p:txBody>
      </p:sp>
      <p:pic>
        <p:nvPicPr>
          <p:cNvPr id="24580" name="Picture 5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266" y="1726790"/>
            <a:ext cx="2045110" cy="2045110"/>
          </a:xfrm>
        </p:spPr>
      </p:pic>
      <p:sp>
        <p:nvSpPr>
          <p:cNvPr id="245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28650" y="1981200"/>
            <a:ext cx="4482970" cy="41148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 dirty="0"/>
              <a:t>Alkaline and 6V lithium batteries can be thrown in the trash.</a:t>
            </a:r>
          </a:p>
          <a:p>
            <a:r>
              <a:rPr lang="en-US" altLang="en-US" sz="2800" dirty="0" smtClean="0"/>
              <a:t>Other batteries must be collected in a designated storage location</a:t>
            </a:r>
          </a:p>
          <a:p>
            <a:r>
              <a:rPr lang="en-US" altLang="en-US" sz="2800" dirty="0" smtClean="0"/>
              <a:t>Tape ends with </a:t>
            </a:r>
            <a:r>
              <a:rPr lang="en-US" altLang="en-US" sz="2800" i="1" dirty="0" smtClean="0"/>
              <a:t>electrical/duct </a:t>
            </a:r>
            <a:r>
              <a:rPr lang="en-US" altLang="en-US" sz="2800" i="1" dirty="0"/>
              <a:t>tape </a:t>
            </a:r>
            <a:r>
              <a:rPr lang="en-US" altLang="en-US" sz="2800" dirty="0" smtClean="0"/>
              <a:t>or store in baggies separately. </a:t>
            </a:r>
            <a:endParaRPr lang="en-US" altLang="en-US" dirty="0" smtClean="0"/>
          </a:p>
          <a:p>
            <a:endParaRPr lang="en-US" altLang="en-US" sz="2000" dirty="0" smtClean="0"/>
          </a:p>
        </p:txBody>
      </p:sp>
      <p:pic>
        <p:nvPicPr>
          <p:cNvPr id="24581" name="Picture 8">
            <a:hlinkClick r:id="rId4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022501"/>
            <a:ext cx="3124434" cy="255749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430" y="1524000"/>
            <a:ext cx="1678987" cy="224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Battery Fire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416" y="2197609"/>
            <a:ext cx="4446519" cy="306019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3"/>
          <a:stretch/>
        </p:blipFill>
        <p:spPr>
          <a:xfrm>
            <a:off x="152400" y="381000"/>
            <a:ext cx="5035296" cy="200863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31" y="2590800"/>
            <a:ext cx="4191000" cy="284211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PARTS WASHER WASTE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MnDOT has found it cost effective to filter and reuse.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i="1" u="sng" dirty="0" smtClean="0"/>
              <a:t>If liquid is determined to be a waste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Place in empty, clean drum.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Contact District Safety Administrator for proper management.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Keep lids and bungs closed, except when adding.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WASTE PARTS WASHER FILTERS</a:t>
            </a:r>
            <a:endParaRPr lang="en-US" altLang="en-US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mtClean="0"/>
              <a:t>Dispose with burnable used oil sorbents if fiber.</a:t>
            </a:r>
          </a:p>
          <a:p>
            <a:r>
              <a:rPr lang="en-US" altLang="en-US" smtClean="0"/>
              <a:t>Dispose with used oil filters if metal.</a:t>
            </a: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124200"/>
            <a:ext cx="4800600" cy="3193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mtClean="0"/>
              <a:t>AQUEOUS PARTS WASHER OIL SKIMMERS</a:t>
            </a:r>
          </a:p>
        </p:txBody>
      </p:sp>
      <p:pic>
        <p:nvPicPr>
          <p:cNvPr id="28676" name="Picture 5" descr="oil-skimmer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005797"/>
            <a:ext cx="2919413" cy="2861603"/>
          </a:xfrm>
        </p:spPr>
      </p:pic>
      <p:sp>
        <p:nvSpPr>
          <p:cNvPr id="286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752600"/>
            <a:ext cx="5562600" cy="4114800"/>
          </a:xfrm>
        </p:spPr>
        <p:txBody>
          <a:bodyPr/>
          <a:lstStyle/>
          <a:p>
            <a:r>
              <a:rPr lang="en-US" altLang="en-US" sz="2800" dirty="0" smtClean="0"/>
              <a:t>Mix with used oil.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20" y="3005797"/>
            <a:ext cx="3683000" cy="294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sz="4000" dirty="0" smtClean="0"/>
              <a:t>OLD PAINTS, SOLVENTS, AEROSOL PRODUCTS</a:t>
            </a:r>
          </a:p>
        </p:txBody>
      </p:sp>
      <p:pic>
        <p:nvPicPr>
          <p:cNvPr id="29700" name="Picture 5" descr="C:\Documents and Settings\voge1mar\My Documents\Waste Training\hazardous waste class\Pictures\IMG_18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05" y="3657600"/>
            <a:ext cx="1974738" cy="2971800"/>
          </a:xfrm>
          <a:noFill/>
        </p:spPr>
      </p:pic>
      <p:sp>
        <p:nvSpPr>
          <p:cNvPr id="2969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524000"/>
            <a:ext cx="4953000" cy="4495800"/>
          </a:xfrm>
        </p:spPr>
        <p:txBody>
          <a:bodyPr/>
          <a:lstStyle/>
          <a:p>
            <a:r>
              <a:rPr lang="en-US" altLang="en-US" sz="4000" dirty="0" smtClean="0"/>
              <a:t>If over 10 years old, time to get rid of…</a:t>
            </a:r>
          </a:p>
          <a:p>
            <a:pPr>
              <a:buFontTx/>
              <a:buNone/>
            </a:pPr>
            <a:r>
              <a:rPr lang="en-US" altLang="en-US" sz="4000" dirty="0" smtClean="0"/>
              <a:t>Beyond  shelf life</a:t>
            </a:r>
          </a:p>
          <a:p>
            <a:pPr>
              <a:buFontTx/>
              <a:buNone/>
            </a:pPr>
            <a:endParaRPr lang="en-US" altLang="en-US" sz="4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0" t="23333"/>
          <a:stretch/>
        </p:blipFill>
        <p:spPr>
          <a:xfrm>
            <a:off x="5486400" y="1676400"/>
            <a:ext cx="3621932" cy="4499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smtClean="0"/>
              <a:t>PAINT WASTE</a:t>
            </a:r>
          </a:p>
        </p:txBody>
      </p:sp>
      <p:pic>
        <p:nvPicPr>
          <p:cNvPr id="30724" name="Picture 5" descr="istockphoto_96242_paint_brush_and_can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667000"/>
            <a:ext cx="3094653" cy="4137416"/>
          </a:xfrm>
        </p:spPr>
      </p:pic>
      <p:sp>
        <p:nvSpPr>
          <p:cNvPr id="307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981200"/>
            <a:ext cx="5562600" cy="3200400"/>
          </a:xfrm>
        </p:spPr>
        <p:txBody>
          <a:bodyPr/>
          <a:lstStyle/>
          <a:p>
            <a:r>
              <a:rPr lang="en-US" altLang="en-US" sz="2800" dirty="0" smtClean="0"/>
              <a:t>MnDOT has found it most cost effective to use disposable paint brushes.</a:t>
            </a:r>
          </a:p>
          <a:p>
            <a:r>
              <a:rPr lang="en-US" altLang="en-US" sz="2800" dirty="0" smtClean="0"/>
              <a:t>Recycling paint is free; contact your District Safety person for recycling paint.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274" y="2232416"/>
            <a:ext cx="3041703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WASTE PAINT SOLVENT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Use products through inventory</a:t>
            </a:r>
          </a:p>
          <a:p>
            <a:r>
              <a:rPr lang="en-US" altLang="en-US" dirty="0" smtClean="0"/>
              <a:t>MPCA’s “F” list</a:t>
            </a:r>
          </a:p>
          <a:p>
            <a:r>
              <a:rPr lang="en-US" altLang="en-US" dirty="0" smtClean="0"/>
              <a:t>Lacquer Thinner</a:t>
            </a:r>
          </a:p>
          <a:p>
            <a:pPr lvl="1"/>
            <a:r>
              <a:rPr lang="en-US" altLang="en-US" dirty="0" smtClean="0"/>
              <a:t>Watch out…</a:t>
            </a:r>
          </a:p>
          <a:p>
            <a:r>
              <a:rPr lang="en-US" altLang="en-US" sz="4000" b="1" u="sng" dirty="0" smtClean="0">
                <a:solidFill>
                  <a:srgbClr val="FF0000"/>
                </a:solidFill>
              </a:rPr>
              <a:t>Don’t Use!</a:t>
            </a:r>
          </a:p>
          <a:p>
            <a:r>
              <a:rPr lang="en-US" altLang="en-US" sz="2400" i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If you must use, must handle all rags as HW!!</a:t>
            </a:r>
          </a:p>
        </p:txBody>
      </p:sp>
      <p:pic>
        <p:nvPicPr>
          <p:cNvPr id="32772" name="Picture 6" descr="http://www.bennys.bz/images/uploads/paint%20center/Interior%20Wood%20&amp;%20Furniture%20Finishes/Klean%20Strip%20Lacquer%20Thinner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927316"/>
            <a:ext cx="1828800" cy="237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0" descr="http://cds.a9t2h4q7.hwcdn.net/main/store/20090519001/items/media/Wallcoverings/sunnyside_wall/ProductLarge/ToluolGallon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341" y="1033272"/>
            <a:ext cx="2208003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 descr="C:\Users\voge1mar\Documents\Training\Pictures\2016 Pictures\IMG_34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00597"/>
            <a:ext cx="2178012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Solvents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00800" y="1607093"/>
            <a:ext cx="2371550" cy="3743268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110140"/>
            <a:ext cx="1514374" cy="2480441"/>
          </a:xfrm>
        </p:spPr>
      </p:pic>
      <p:sp>
        <p:nvSpPr>
          <p:cNvPr id="4" name="TextBox 3"/>
          <p:cNvSpPr txBox="1"/>
          <p:nvPr/>
        </p:nvSpPr>
        <p:spPr>
          <a:xfrm>
            <a:off x="838200" y="2209800"/>
            <a:ext cx="5374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Preferred: Mineral Spirits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031696"/>
            <a:ext cx="441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Acceptable: Xylene and Acetone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04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WASTE AEROSOL CANS</a:t>
            </a:r>
          </a:p>
        </p:txBody>
      </p:sp>
      <p:pic>
        <p:nvPicPr>
          <p:cNvPr id="34820" name="Picture 5" descr="C:\Documents and Settings\alle1sum\My Documents\My Pictures\work\Waste pictures\aerosol barrel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7"/>
          <a:stretch/>
        </p:blipFill>
        <p:spPr>
          <a:xfrm>
            <a:off x="4724327" y="1468516"/>
            <a:ext cx="4138756" cy="2388707"/>
          </a:xfrm>
          <a:noFill/>
          <a:ln>
            <a:solidFill>
              <a:srgbClr val="000000"/>
            </a:solidFill>
          </a:ln>
        </p:spPr>
      </p:pic>
      <p:sp>
        <p:nvSpPr>
          <p:cNvPr id="348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981200"/>
            <a:ext cx="4495800" cy="4800600"/>
          </a:xfrm>
        </p:spPr>
        <p:txBody>
          <a:bodyPr/>
          <a:lstStyle/>
          <a:p>
            <a:r>
              <a:rPr lang="en-US" altLang="en-US" dirty="0" smtClean="0"/>
              <a:t>Empties can go in the trash.</a:t>
            </a:r>
          </a:p>
          <a:p>
            <a:r>
              <a:rPr lang="en-US" altLang="en-US" dirty="0" smtClean="0"/>
              <a:t>Manage partially full unusable cans as hazardous waste.</a:t>
            </a:r>
          </a:p>
          <a:p>
            <a:r>
              <a:rPr lang="en-US" altLang="en-US" dirty="0" smtClean="0"/>
              <a:t>Remove Stems/Nozzles</a:t>
            </a:r>
          </a:p>
          <a:p>
            <a:r>
              <a:rPr lang="en-US" altLang="en-US" dirty="0" smtClean="0"/>
              <a:t>No picks or hammer claws.</a:t>
            </a:r>
          </a:p>
          <a:p>
            <a:pPr>
              <a:buFontTx/>
              <a:buNone/>
            </a:pPr>
            <a:endParaRPr lang="en-US" altLang="en-US" dirty="0" smtClean="0"/>
          </a:p>
        </p:txBody>
      </p:sp>
      <p:pic>
        <p:nvPicPr>
          <p:cNvPr id="34821" name="Picture 6" descr="C:\Documents and Settings\alle1sum\My Documents\My Pictures\work\Waste pictures\bulging aerosol barrel 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3886200"/>
            <a:ext cx="352901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273" y="4687636"/>
            <a:ext cx="2895851" cy="2170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Waste Aerosols </a:t>
            </a:r>
          </a:p>
        </p:txBody>
      </p:sp>
      <p:sp>
        <p:nvSpPr>
          <p:cNvPr id="35843" name="Content Placeholder 5"/>
          <p:cNvSpPr>
            <a:spLocks noGrp="1"/>
          </p:cNvSpPr>
          <p:nvPr>
            <p:ph idx="1"/>
          </p:nvPr>
        </p:nvSpPr>
        <p:spPr>
          <a:xfrm>
            <a:off x="428625" y="1447800"/>
            <a:ext cx="8286750" cy="1981199"/>
          </a:xfrm>
        </p:spPr>
        <p:txBody>
          <a:bodyPr>
            <a:normAutofit/>
          </a:bodyPr>
          <a:lstStyle/>
          <a:p>
            <a:r>
              <a:rPr lang="en-US" altLang="en-US" sz="3200" dirty="0" smtClean="0"/>
              <a:t>Don’t </a:t>
            </a:r>
            <a:r>
              <a:rPr lang="en-US" altLang="en-US" sz="3200" dirty="0"/>
              <a:t>m</a:t>
            </a:r>
            <a:r>
              <a:rPr lang="en-US" altLang="en-US" sz="3200" dirty="0" smtClean="0"/>
              <a:t>ix with other wastes! (below picture found in drum)</a:t>
            </a:r>
          </a:p>
          <a:p>
            <a:r>
              <a:rPr lang="en-US" altLang="en-US" sz="3200" dirty="0" smtClean="0"/>
              <a:t>Also, watch for F-listed wastes in aerosols!</a:t>
            </a:r>
          </a:p>
          <a:p>
            <a:pPr marL="0" indent="0" algn="ctr">
              <a:buNone/>
            </a:pPr>
            <a:endParaRPr lang="en-US" altLang="en-US" sz="3200" dirty="0" smtClean="0"/>
          </a:p>
          <a:p>
            <a:endParaRPr lang="en-US" alt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50" r="12500"/>
          <a:stretch/>
        </p:blipFill>
        <p:spPr>
          <a:xfrm>
            <a:off x="2710986" y="3499103"/>
            <a:ext cx="3331210" cy="3276600"/>
          </a:xfrm>
          <a:prstGeom prst="rect">
            <a:avLst/>
          </a:prstGeom>
        </p:spPr>
      </p:pic>
      <p:pic>
        <p:nvPicPr>
          <p:cNvPr id="35844" name="Picture 2" descr="C:\Users\voge1mar\AppData\Local\Microsoft\Windows\Temporary Internet Files\Content.Outlook\IEJEDEN2\20160728_093133 (3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9" r="22024"/>
          <a:stretch/>
        </p:blipFill>
        <p:spPr bwMode="auto">
          <a:xfrm>
            <a:off x="5867400" y="3422903"/>
            <a:ext cx="3276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02" y="3886200"/>
            <a:ext cx="2838208" cy="2889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Asphalt Sludge</a:t>
            </a:r>
          </a:p>
        </p:txBody>
      </p:sp>
      <p:sp>
        <p:nvSpPr>
          <p:cNvPr id="38915" name="Content Placeholder 3"/>
          <p:cNvSpPr>
            <a:spLocks noGrp="1"/>
          </p:cNvSpPr>
          <p:nvPr>
            <p:ph idx="1"/>
          </p:nvPr>
        </p:nvSpPr>
        <p:spPr>
          <a:xfrm>
            <a:off x="466725" y="1585912"/>
            <a:ext cx="8820150" cy="4351338"/>
          </a:xfrm>
        </p:spPr>
        <p:txBody>
          <a:bodyPr/>
          <a:lstStyle/>
          <a:p>
            <a:r>
              <a:rPr lang="en-US" altLang="en-US" dirty="0" smtClean="0"/>
              <a:t>Cannot Dispose on asphalt piles.</a:t>
            </a:r>
          </a:p>
          <a:p>
            <a:r>
              <a:rPr lang="en-US" altLang="en-US" dirty="0" smtClean="0"/>
              <a:t>Must containerize</a:t>
            </a:r>
          </a:p>
          <a:p>
            <a:pPr lvl="1"/>
            <a:r>
              <a:rPr lang="en-US" altLang="en-US" dirty="0" smtClean="0"/>
              <a:t>Non hazardous</a:t>
            </a:r>
          </a:p>
          <a:p>
            <a:pPr lvl="1"/>
            <a:r>
              <a:rPr lang="en-US" altLang="en-US" dirty="0" smtClean="0"/>
              <a:t>Label as Asphalt Sludge</a:t>
            </a:r>
          </a:p>
          <a:p>
            <a:pPr lvl="1"/>
            <a:r>
              <a:rPr lang="en-US" altLang="en-US" dirty="0" smtClean="0"/>
              <a:t>Small amounts may be </a:t>
            </a:r>
            <a:r>
              <a:rPr lang="en-US" altLang="en-US" smtClean="0"/>
              <a:t>added to</a:t>
            </a:r>
            <a:endParaRPr lang="en-US" altLang="en-US" dirty="0" smtClean="0"/>
          </a:p>
          <a:p>
            <a:pPr marL="457189" lvl="1" indent="0">
              <a:buNone/>
            </a:pPr>
            <a:r>
              <a:rPr lang="en-US" altLang="en-US" dirty="0" smtClean="0"/>
              <a:t>     used oil sorbents</a:t>
            </a:r>
          </a:p>
          <a:p>
            <a:pPr marL="914377" lvl="2" indent="0">
              <a:buNone/>
            </a:pPr>
            <a:endParaRPr lang="en-US" altLang="en-US" dirty="0" smtClean="0"/>
          </a:p>
        </p:txBody>
      </p:sp>
      <p:pic>
        <p:nvPicPr>
          <p:cNvPr id="38916" name="Picture 2" descr="C:\Users\voge1mar\Desktop\Asphalt Waste Sampling\Rochester\Rochester Samp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25625"/>
            <a:ext cx="4470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USED FLUORESCENT BULBS</a:t>
            </a:r>
            <a:endParaRPr lang="en-US" altLang="en-US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8650" y="1825625"/>
            <a:ext cx="569595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Do not crush or break.</a:t>
            </a:r>
          </a:p>
          <a:p>
            <a:r>
              <a:rPr lang="en-US" altLang="en-US" dirty="0" smtClean="0"/>
              <a:t>Do not tape together.</a:t>
            </a:r>
          </a:p>
          <a:p>
            <a:r>
              <a:rPr lang="en-US" altLang="en-US" dirty="0" smtClean="0"/>
              <a:t>Store in original boxes or other boxes of similar size.</a:t>
            </a:r>
          </a:p>
          <a:p>
            <a:r>
              <a:rPr lang="en-US" altLang="en-US" dirty="0" smtClean="0"/>
              <a:t>If lamps break, store in sealed, labeled container.</a:t>
            </a:r>
          </a:p>
          <a:p>
            <a:r>
              <a:rPr lang="en-US" altLang="en-US" dirty="0" smtClean="0"/>
              <a:t>Label containers “Waste Lamps” or “Used Lamps“ and Date.</a:t>
            </a:r>
          </a:p>
          <a:p>
            <a:r>
              <a:rPr lang="en-US" altLang="en-US" dirty="0" smtClean="0"/>
              <a:t>Store in a designated location.</a:t>
            </a:r>
          </a:p>
          <a:p>
            <a:endParaRPr lang="en-US" alt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25625"/>
            <a:ext cx="2528888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 smtClean="0"/>
              <a:t>Fluorescent Bulb No-No’s</a:t>
            </a:r>
            <a:endParaRPr lang="en-US" cap="all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409" y="1371600"/>
            <a:ext cx="2446969" cy="4351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6842"/>
          <a:stretch/>
        </p:blipFill>
        <p:spPr>
          <a:xfrm>
            <a:off x="228599" y="1558131"/>
            <a:ext cx="2743201" cy="24431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274" y="1833563"/>
            <a:ext cx="2280221" cy="34274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286" b="19999"/>
          <a:stretch/>
        </p:blipFill>
        <p:spPr>
          <a:xfrm>
            <a:off x="1143000" y="4114800"/>
            <a:ext cx="2121695" cy="247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WASTE BALLASTS/CAPACITORS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600200"/>
            <a:ext cx="5029200" cy="4800600"/>
          </a:xfrm>
        </p:spPr>
        <p:txBody>
          <a:bodyPr>
            <a:normAutofit/>
          </a:bodyPr>
          <a:lstStyle/>
          <a:p>
            <a:r>
              <a:rPr lang="en-US" altLang="en-US" sz="3200" dirty="0" smtClean="0"/>
              <a:t>Treat as hazardous unless it states “No PCB’s”.</a:t>
            </a:r>
          </a:p>
          <a:p>
            <a:r>
              <a:rPr lang="en-US" altLang="en-US" sz="3200" dirty="0" smtClean="0"/>
              <a:t>Label must be visible.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9" y="3631842"/>
            <a:ext cx="5309121" cy="286340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81800" y="2438400"/>
            <a:ext cx="1266825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SPILL CONTROL</a:t>
            </a:r>
          </a:p>
        </p:txBody>
      </p:sp>
      <p:pic>
        <p:nvPicPr>
          <p:cNvPr id="41988" name="Picture 5" descr="138913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68286"/>
            <a:ext cx="3743325" cy="3743325"/>
          </a:xfrm>
        </p:spPr>
      </p:pic>
      <p:sp>
        <p:nvSpPr>
          <p:cNvPr id="419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828800"/>
            <a:ext cx="3810000" cy="4114800"/>
          </a:xfrm>
        </p:spPr>
        <p:txBody>
          <a:bodyPr/>
          <a:lstStyle/>
          <a:p>
            <a:r>
              <a:rPr lang="en-US" altLang="en-US" dirty="0" smtClean="0"/>
              <a:t>Absorbent </a:t>
            </a:r>
          </a:p>
          <a:p>
            <a:r>
              <a:rPr lang="en-US" altLang="en-US" dirty="0" smtClean="0"/>
              <a:t>Spec Approved Container</a:t>
            </a:r>
          </a:p>
          <a:p>
            <a:r>
              <a:rPr lang="en-US" altLang="en-US" dirty="0" smtClean="0"/>
              <a:t>Non-Spark Producing (aluminum)   Shovel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0" t="14861" r="7407"/>
          <a:stretch/>
        </p:blipFill>
        <p:spPr>
          <a:xfrm>
            <a:off x="3967161" y="1855304"/>
            <a:ext cx="5105401" cy="40617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38599"/>
            <a:ext cx="3570877" cy="2666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FLAMMABLE / SEDIMENT WASTE TRAPS</a:t>
            </a:r>
          </a:p>
        </p:txBody>
      </p:sp>
      <p:graphicFrame>
        <p:nvGraphicFramePr>
          <p:cNvPr id="43013" name="Object 103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035025"/>
              </p:ext>
            </p:extLst>
          </p:nvPr>
        </p:nvGraphicFramePr>
        <p:xfrm>
          <a:off x="4724400" y="2057400"/>
          <a:ext cx="4291505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03" name="Picture" r:id="rId3" imgW="6545580" imgH="4160520" progId="Word.Picture.8">
                  <p:embed/>
                </p:oleObj>
              </mc:Choice>
              <mc:Fallback>
                <p:oleObj name="Picture" r:id="rId3" imgW="6545580" imgH="4160520" progId="Word.Picture.8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057400"/>
                        <a:ext cx="4291505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752600"/>
            <a:ext cx="5105400" cy="4572000"/>
          </a:xfrm>
        </p:spPr>
        <p:txBody>
          <a:bodyPr/>
          <a:lstStyle/>
          <a:p>
            <a:r>
              <a:rPr lang="en-US" altLang="en-US" dirty="0" smtClean="0"/>
              <a:t>Top - Oil layer - Dispose with Oil Sorbents</a:t>
            </a:r>
          </a:p>
          <a:p>
            <a:r>
              <a:rPr lang="en-US" altLang="en-US" dirty="0" smtClean="0"/>
              <a:t>Middle - Water layer - Down the Drain</a:t>
            </a:r>
          </a:p>
          <a:p>
            <a:r>
              <a:rPr lang="en-US" altLang="en-US" dirty="0" smtClean="0"/>
              <a:t>Bottom - Sand layer – MPCA permitted Sanitary/Industrial Landfill</a:t>
            </a:r>
          </a:p>
          <a:p>
            <a:endParaRPr lang="en-US" altLang="en-US" dirty="0" smtClean="0"/>
          </a:p>
        </p:txBody>
      </p:sp>
      <p:sp>
        <p:nvSpPr>
          <p:cNvPr id="43012" name="Rectangle 1029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dirty="0" smtClean="0"/>
              <a:t>Good Housekeeping of </a:t>
            </a:r>
            <a:br>
              <a:rPr lang="en-US" altLang="en-US" dirty="0" smtClean="0"/>
            </a:br>
            <a:r>
              <a:rPr lang="en-US" altLang="en-US" dirty="0" smtClean="0"/>
              <a:t>Sediment Traps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4294967295"/>
          </p:nvPr>
        </p:nvSpPr>
        <p:spPr>
          <a:xfrm>
            <a:off x="2552700" y="1462182"/>
            <a:ext cx="4038600" cy="5078224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Clean spills immediately</a:t>
            </a:r>
          </a:p>
          <a:p>
            <a:pPr lvl="1">
              <a:defRPr/>
            </a:pPr>
            <a:r>
              <a:rPr lang="en-US" dirty="0" smtClean="0"/>
              <a:t>Prior to going down drain</a:t>
            </a:r>
          </a:p>
          <a:p>
            <a:pPr>
              <a:defRPr/>
            </a:pPr>
            <a:r>
              <a:rPr lang="en-US" sz="2900" dirty="0" smtClean="0"/>
              <a:t>Keep</a:t>
            </a:r>
            <a:r>
              <a:rPr lang="en-US" dirty="0" smtClean="0"/>
              <a:t> containers closed</a:t>
            </a:r>
          </a:p>
          <a:p>
            <a:pPr>
              <a:defRPr/>
            </a:pPr>
            <a:r>
              <a:rPr lang="en-US" dirty="0" smtClean="0"/>
              <a:t>Keep floors clean</a:t>
            </a:r>
          </a:p>
          <a:p>
            <a:pPr lvl="1">
              <a:defRPr/>
            </a:pPr>
            <a:r>
              <a:rPr lang="en-US" dirty="0" smtClean="0"/>
              <a:t>Sweep</a:t>
            </a:r>
          </a:p>
          <a:p>
            <a:pPr lvl="1">
              <a:defRPr/>
            </a:pPr>
            <a:r>
              <a:rPr lang="en-US" dirty="0" smtClean="0"/>
              <a:t>Drip pans</a:t>
            </a:r>
          </a:p>
          <a:p>
            <a:pPr>
              <a:defRPr/>
            </a:pPr>
            <a:r>
              <a:rPr lang="en-US" dirty="0" smtClean="0"/>
              <a:t>No dumping liquid wastes</a:t>
            </a:r>
          </a:p>
          <a:p>
            <a:pPr lvl="1">
              <a:defRPr/>
            </a:pPr>
            <a:r>
              <a:rPr lang="en-US" dirty="0" smtClean="0"/>
              <a:t>Solvents, oils, etc.</a:t>
            </a:r>
          </a:p>
          <a:p>
            <a:pPr>
              <a:defRPr/>
            </a:pPr>
            <a:r>
              <a:rPr lang="en-US" dirty="0" smtClean="0"/>
              <a:t>Clean sediment traps periodically </a:t>
            </a:r>
          </a:p>
          <a:p>
            <a:pPr lvl="1">
              <a:defRPr/>
            </a:pPr>
            <a:endParaRPr lang="en-US" dirty="0"/>
          </a:p>
        </p:txBody>
      </p:sp>
      <p:pic>
        <p:nvPicPr>
          <p:cNvPr id="44037" name="Picture 2" descr="http://www.cimg.in/images/2009/12/19/50/3260211_20091201251_lar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2" y="1825625"/>
            <a:ext cx="255746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02046" y="2701032"/>
            <a:ext cx="5032374" cy="2830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 smtClean="0"/>
              <a:t>Flammable Trap/Waste Oil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21104" y="1514317"/>
            <a:ext cx="78867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Sorbent pads are hydrophobic</a:t>
            </a:r>
          </a:p>
          <a:p>
            <a:pPr>
              <a:defRPr/>
            </a:pPr>
            <a:r>
              <a:rPr lang="en-US" dirty="0" smtClean="0"/>
              <a:t>Sits on the top oily layer</a:t>
            </a:r>
          </a:p>
          <a:p>
            <a:pPr>
              <a:defRPr/>
            </a:pPr>
            <a:r>
              <a:rPr lang="en-US" dirty="0" smtClean="0"/>
              <a:t>Dispose with </a:t>
            </a:r>
            <a:r>
              <a:rPr lang="en-US" dirty="0"/>
              <a:t>o</a:t>
            </a:r>
            <a:r>
              <a:rPr lang="en-US" dirty="0" smtClean="0"/>
              <a:t>il sorbents</a:t>
            </a:r>
            <a:endParaRPr lang="en-US" dirty="0"/>
          </a:p>
        </p:txBody>
      </p:sp>
      <p:pic>
        <p:nvPicPr>
          <p:cNvPr id="45061" name="Picture 2" descr="http://static.emedco.com/media/catalog/product/Original-Hot-Dawgreg-Corn-Cob-Absorbent-Socks-676-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19713"/>
            <a:ext cx="357981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5" t="11318"/>
          <a:stretch/>
        </p:blipFill>
        <p:spPr bwMode="auto">
          <a:xfrm>
            <a:off x="4435490" y="3503944"/>
            <a:ext cx="4321629" cy="2985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48101"/>
            <a:ext cx="3505200" cy="23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000" dirty="0" smtClean="0"/>
              <a:t>WASTE TRAP SAND</a:t>
            </a:r>
            <a:br>
              <a:rPr lang="en-US" sz="4000" dirty="0" smtClean="0"/>
            </a:br>
            <a:r>
              <a:rPr lang="en-US" dirty="0" smtClean="0"/>
              <a:t>Industrial Waste</a:t>
            </a:r>
            <a:endParaRPr lang="en-US" sz="40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76400"/>
            <a:ext cx="5562600" cy="435133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Stored away from outside elements.</a:t>
            </a:r>
          </a:p>
          <a:p>
            <a:pPr lvl="1">
              <a:defRPr/>
            </a:pPr>
            <a:r>
              <a:rPr lang="en-US" dirty="0" smtClean="0"/>
              <a:t>In building</a:t>
            </a:r>
          </a:p>
          <a:p>
            <a:pPr lvl="1">
              <a:defRPr/>
            </a:pPr>
            <a:r>
              <a:rPr lang="en-US" dirty="0" smtClean="0"/>
              <a:t>Covered </a:t>
            </a:r>
          </a:p>
          <a:p>
            <a:pPr>
              <a:defRPr/>
            </a:pPr>
            <a:r>
              <a:rPr lang="en-US" dirty="0" smtClean="0"/>
              <a:t>Dispose of in a MPCA permitted sanitary landfill or MPCA permitted industrial landfill.</a:t>
            </a:r>
          </a:p>
          <a:p>
            <a:pPr lvl="1">
              <a:defRPr/>
            </a:pPr>
            <a:r>
              <a:rPr lang="en-US" u="sng" dirty="0" smtClean="0"/>
              <a:t>Not </a:t>
            </a:r>
            <a:r>
              <a:rPr lang="en-US" dirty="0" smtClean="0"/>
              <a:t>a demolition landfill.</a:t>
            </a:r>
          </a:p>
          <a:p>
            <a:pPr>
              <a:defRPr/>
            </a:pPr>
            <a:r>
              <a:rPr lang="en-US" dirty="0" smtClean="0"/>
              <a:t>Another option is manage at an asphalt plant.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Waste Trap Sand</a:t>
            </a:r>
          </a:p>
        </p:txBody>
      </p:sp>
      <p:sp>
        <p:nvSpPr>
          <p:cNvPr id="95235" name="Content Placeholder 2"/>
          <p:cNvSpPr>
            <a:spLocks noGrp="1"/>
          </p:cNvSpPr>
          <p:nvPr>
            <p:ph idx="1"/>
          </p:nvPr>
        </p:nvSpPr>
        <p:spPr>
          <a:xfrm>
            <a:off x="923925" y="1428750"/>
            <a:ext cx="7296150" cy="3600450"/>
          </a:xfrm>
        </p:spPr>
        <p:txBody>
          <a:bodyPr/>
          <a:lstStyle/>
          <a:p>
            <a:r>
              <a:rPr lang="en-US" altLang="en-US" sz="2800" u="sng" smtClean="0"/>
              <a:t>No</a:t>
            </a:r>
            <a:r>
              <a:rPr lang="en-US" altLang="en-US" sz="2800" smtClean="0"/>
              <a:t> Land Application   </a:t>
            </a:r>
          </a:p>
          <a:p>
            <a:pPr lvl="1"/>
            <a:r>
              <a:rPr lang="en-US" altLang="en-US" sz="2400" smtClean="0"/>
              <a:t>Salt is the main concern; will not evaporate or biodegrade. It will remain and migrate to groundwater and surface water. </a:t>
            </a:r>
          </a:p>
          <a:p>
            <a:r>
              <a:rPr lang="en-US" altLang="en-US" sz="2800" u="sng" smtClean="0"/>
              <a:t>No</a:t>
            </a:r>
            <a:r>
              <a:rPr lang="en-US" altLang="en-US" sz="2800" smtClean="0"/>
              <a:t> Sand Piles</a:t>
            </a:r>
          </a:p>
          <a:p>
            <a:pPr lvl="1"/>
            <a:r>
              <a:rPr lang="en-US" altLang="en-US" sz="2400" smtClean="0"/>
              <a:t>Placement on a sand pile is considered land application</a:t>
            </a:r>
            <a:r>
              <a:rPr lang="en-US" altLang="en-US" smtClean="0"/>
              <a:t>.</a:t>
            </a:r>
          </a:p>
        </p:txBody>
      </p:sp>
      <p:pic>
        <p:nvPicPr>
          <p:cNvPr id="952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11" r="17061" b="28268"/>
          <a:stretch>
            <a:fillRect/>
          </a:stretch>
        </p:blipFill>
        <p:spPr bwMode="auto">
          <a:xfrm>
            <a:off x="304800" y="4876800"/>
            <a:ext cx="3876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&quot;No&quot; Symbol 2"/>
          <p:cNvSpPr/>
          <p:nvPr/>
        </p:nvSpPr>
        <p:spPr>
          <a:xfrm>
            <a:off x="1143000" y="5124450"/>
            <a:ext cx="1905000" cy="1181100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9523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0"/>
          <a:stretch>
            <a:fillRect/>
          </a:stretch>
        </p:blipFill>
        <p:spPr bwMode="auto">
          <a:xfrm>
            <a:off x="5019675" y="4876800"/>
            <a:ext cx="3048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&quot;No&quot; Symbol 8"/>
          <p:cNvSpPr/>
          <p:nvPr/>
        </p:nvSpPr>
        <p:spPr>
          <a:xfrm>
            <a:off x="5791200" y="4876800"/>
            <a:ext cx="1752600" cy="1504950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err="1" smtClean="0"/>
              <a:t>Septage</a:t>
            </a:r>
            <a:r>
              <a:rPr lang="en-US" altLang="en-US" dirty="0" smtClean="0"/>
              <a:t> Waste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No land application, unless approved by Neile Reider.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0800"/>
            <a:ext cx="4038600" cy="3426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4000" smtClean="0"/>
              <a:t>STREET SWEEPINGS/GRIT CHAMBERS</a:t>
            </a:r>
          </a:p>
        </p:txBody>
      </p:sp>
      <p:pic>
        <p:nvPicPr>
          <p:cNvPr id="51204" name="Picture 5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656" y="2705100"/>
            <a:ext cx="2844800" cy="2133600"/>
          </a:xfrm>
        </p:spPr>
      </p:pic>
      <p:sp>
        <p:nvSpPr>
          <p:cNvPr id="512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98579" y="1676400"/>
            <a:ext cx="5619750" cy="5029200"/>
          </a:xfrm>
        </p:spPr>
        <p:txBody>
          <a:bodyPr/>
          <a:lstStyle/>
          <a:p>
            <a:r>
              <a:rPr lang="en-US" altLang="en-US" sz="2800" dirty="0" smtClean="0"/>
              <a:t>¾” Screen</a:t>
            </a:r>
          </a:p>
          <a:p>
            <a:r>
              <a:rPr lang="en-US" altLang="en-US" sz="2800" dirty="0" smtClean="0"/>
              <a:t>Does not pass through, dispose at a MPCA permitted sanitary landfill.</a:t>
            </a:r>
          </a:p>
          <a:p>
            <a:r>
              <a:rPr lang="en-US" altLang="en-US" sz="2800" dirty="0" smtClean="0"/>
              <a:t>Does pass through,</a:t>
            </a:r>
          </a:p>
          <a:p>
            <a:pPr lvl="1"/>
            <a:r>
              <a:rPr lang="en-US" altLang="en-US" sz="2400" dirty="0" smtClean="0"/>
              <a:t>Sub-base, Fill, Concrete</a:t>
            </a:r>
          </a:p>
          <a:p>
            <a:pPr lvl="1">
              <a:buFontTx/>
              <a:buNone/>
            </a:pPr>
            <a:r>
              <a:rPr lang="en-US" altLang="en-US" sz="3600" b="1" dirty="0" smtClean="0"/>
              <a:t>IF, </a:t>
            </a:r>
            <a:r>
              <a:rPr lang="en-US" altLang="en-US" sz="2000" dirty="0" smtClean="0"/>
              <a:t>100 </a:t>
            </a:r>
            <a:r>
              <a:rPr lang="en-US" altLang="en-US" sz="2000" dirty="0" err="1" smtClean="0"/>
              <a:t>ft</a:t>
            </a:r>
            <a:r>
              <a:rPr lang="en-US" altLang="en-US" sz="2000" dirty="0" smtClean="0"/>
              <a:t> from water/drainage, 3 </a:t>
            </a:r>
            <a:r>
              <a:rPr lang="en-US" altLang="en-US" sz="2000" dirty="0" err="1" smtClean="0"/>
              <a:t>ft</a:t>
            </a:r>
            <a:r>
              <a:rPr lang="en-US" altLang="en-US" sz="2000" dirty="0" smtClean="0"/>
              <a:t> above groundwater, 10 </a:t>
            </a:r>
            <a:r>
              <a:rPr lang="en-US" altLang="en-US" sz="2000" dirty="0" err="1" smtClean="0"/>
              <a:t>ft</a:t>
            </a:r>
            <a:r>
              <a:rPr lang="en-US" altLang="en-US" sz="2000" dirty="0" smtClean="0"/>
              <a:t> above fractured bedrock</a:t>
            </a:r>
            <a:endParaRPr lang="en-US" alt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STREET SWEEPINGS/GRIT CHAMBERS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3200" dirty="0" smtClean="0"/>
              <a:t>OR</a:t>
            </a:r>
          </a:p>
          <a:p>
            <a:pPr algn="ctr">
              <a:buFontTx/>
              <a:buNone/>
            </a:pPr>
            <a:r>
              <a:rPr lang="en-US" altLang="en-US" sz="3200" dirty="0" smtClean="0"/>
              <a:t>Dispose of at an MPCA permitted sanitary landfill or MPCA permitted industrial landfill</a:t>
            </a:r>
          </a:p>
          <a:p>
            <a:pPr algn="ctr">
              <a:buFontTx/>
              <a:buNone/>
            </a:pP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683626"/>
            <a:ext cx="41910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0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>Problems with Hiring Contractor to Clean </a:t>
            </a:r>
            <a:br>
              <a:rPr lang="en-US" dirty="0" smtClean="0"/>
            </a:br>
            <a:r>
              <a:rPr lang="nb-NO" dirty="0" smtClean="0"/>
              <a:t>(</a:t>
            </a:r>
            <a:r>
              <a:rPr lang="nb-NO" dirty="0"/>
              <a:t>waste traps, holding tanks, septage)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540" y="1447800"/>
            <a:ext cx="7886700" cy="435133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/>
              <a:t>Internal Audit Findings:</a:t>
            </a:r>
          </a:p>
          <a:p>
            <a:pPr>
              <a:defRPr/>
            </a:pPr>
            <a:r>
              <a:rPr lang="en-US" dirty="0" smtClean="0"/>
              <a:t>Unknown to where sediment sand is going</a:t>
            </a:r>
          </a:p>
          <a:p>
            <a:pPr>
              <a:defRPr/>
            </a:pPr>
            <a:r>
              <a:rPr lang="en-US" dirty="0" smtClean="0"/>
              <a:t>Contractor is land farming sediment sand and </a:t>
            </a:r>
            <a:r>
              <a:rPr lang="en-US" dirty="0" err="1" smtClean="0"/>
              <a:t>septage</a:t>
            </a:r>
            <a:endParaRPr lang="en-US" dirty="0" smtClean="0"/>
          </a:p>
          <a:p>
            <a:pPr marL="0" indent="0">
              <a:buFontTx/>
              <a:buNone/>
              <a:defRPr/>
            </a:pPr>
            <a:endParaRPr lang="en-US" dirty="0" smtClean="0"/>
          </a:p>
        </p:txBody>
      </p:sp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1913"/>
            <a:ext cx="4408714" cy="2933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71913"/>
            <a:ext cx="4391025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Removal Contracts </a:t>
            </a:r>
            <a:br>
              <a:rPr lang="en-US" altLang="en-US" dirty="0" smtClean="0"/>
            </a:br>
            <a:r>
              <a:rPr lang="nb-NO" altLang="en-US" sz="2400" dirty="0" smtClean="0"/>
              <a:t>(waste traps, holding tanks, septage)</a:t>
            </a:r>
            <a:endParaRPr lang="en-US" altLang="en-US" sz="2400" dirty="0" smtClean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152400" y="1599810"/>
            <a:ext cx="4343400" cy="4953389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Specify</a:t>
            </a:r>
          </a:p>
          <a:p>
            <a:pPr lvl="1"/>
            <a:r>
              <a:rPr lang="en-US" altLang="en-US" dirty="0" smtClean="0"/>
              <a:t>End sites</a:t>
            </a:r>
          </a:p>
          <a:p>
            <a:pPr lvl="1"/>
            <a:r>
              <a:rPr lang="en-US" altLang="en-US" dirty="0" smtClean="0"/>
              <a:t>End site documentation</a:t>
            </a:r>
          </a:p>
          <a:p>
            <a:pPr lvl="2"/>
            <a:r>
              <a:rPr lang="en-US" altLang="en-US" dirty="0" smtClean="0"/>
              <a:t>Proof of disposal</a:t>
            </a:r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r>
              <a:rPr lang="en-US" altLang="en-US" sz="3600" dirty="0" smtClean="0"/>
              <a:t>Follow the MnDOT guidance document!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57304"/>
            <a:ext cx="3806825" cy="509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990081"/>
            <a:ext cx="3759200" cy="2819400"/>
          </a:xfrm>
          <a:prstGeom prst="rect">
            <a:avLst/>
          </a:prstGeom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TREATED WOOD WASTE</a:t>
            </a:r>
          </a:p>
        </p:txBody>
      </p:sp>
      <p:pic>
        <p:nvPicPr>
          <p:cNvPr id="53252" name="Picture 4" descr="Double_Post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029407"/>
            <a:ext cx="2508250" cy="3921349"/>
          </a:xfrm>
        </p:spPr>
      </p:pic>
      <p:sp>
        <p:nvSpPr>
          <p:cNvPr id="532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2006081"/>
            <a:ext cx="4876800" cy="4114800"/>
          </a:xfrm>
        </p:spPr>
        <p:txBody>
          <a:bodyPr>
            <a:normAutofit/>
          </a:bodyPr>
          <a:lstStyle/>
          <a:p>
            <a:r>
              <a:rPr lang="en-US" altLang="en-US" sz="3200" dirty="0" smtClean="0"/>
              <a:t>Disposal at MPCA permitted sanitary or industrial landfill</a:t>
            </a:r>
          </a:p>
          <a:p>
            <a:pPr lvl="1"/>
            <a:r>
              <a:rPr lang="en-US" altLang="en-US" sz="2400" dirty="0" smtClean="0"/>
              <a:t>Keep documentation on file (</a:t>
            </a:r>
            <a:r>
              <a:rPr lang="en-US" altLang="en-US" sz="2400" dirty="0" err="1" smtClean="0"/>
              <a:t>eDOCS</a:t>
            </a:r>
            <a:r>
              <a:rPr lang="en-US" altLang="en-US" sz="2400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TREATED WOOD WASTE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552450" y="1524000"/>
            <a:ext cx="8039100" cy="50292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en-US" sz="5100" i="1" u="sng" dirty="0" smtClean="0"/>
              <a:t>Can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sz="5100" dirty="0" smtClean="0"/>
              <a:t>Reuse in original form or use in secondary applications such as fence posts, landscaping, or other projects.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altLang="en-US" sz="5100" dirty="0" smtClean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en-US" sz="5100" i="1" u="sng" dirty="0" smtClean="0"/>
              <a:t>Cannot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sz="5100" dirty="0" smtClean="0"/>
              <a:t>Chip and reuse (landscaping).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sz="5100" dirty="0" smtClean="0"/>
              <a:t>Burn in brush pile.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sz="5100" dirty="0" smtClean="0"/>
              <a:t>Bury.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en-US" altLang="en-US" sz="5100" dirty="0" smtClean="0"/>
          </a:p>
          <a:p>
            <a:pPr>
              <a:lnSpc>
                <a:spcPct val="90000"/>
              </a:lnSpc>
              <a:defRPr/>
            </a:pPr>
            <a:endParaRPr lang="en-US" altLang="en-US" sz="5100" dirty="0" smtClean="0"/>
          </a:p>
          <a:p>
            <a:pPr>
              <a:lnSpc>
                <a:spcPct val="90000"/>
              </a:lnSpc>
              <a:defRPr/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Cabinet Style Abrasive Blasters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3505200" cy="4351338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en-US" altLang="en-US" sz="3200" dirty="0" smtClean="0"/>
              <a:t>Must sample and laboratory analysis prior to disposal. (Harold B.)</a:t>
            </a:r>
          </a:p>
        </p:txBody>
      </p:sp>
      <p:pic>
        <p:nvPicPr>
          <p:cNvPr id="56324" name="Picture 2" descr="C:\Users\voge1mar\AppData\Local\Microsoft\Windows\Temporary Internet Files\Content.Outlook\OQJJ6ALX\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4935538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87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Waste Tires</a:t>
            </a:r>
          </a:p>
        </p:txBody>
      </p:sp>
      <p:pic>
        <p:nvPicPr>
          <p:cNvPr id="57348" name="Picture 5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370010"/>
            <a:ext cx="4686300" cy="3108579"/>
          </a:xfrm>
        </p:spPr>
      </p:pic>
      <p:sp>
        <p:nvSpPr>
          <p:cNvPr id="573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866900"/>
            <a:ext cx="3810000" cy="4114800"/>
          </a:xfrm>
        </p:spPr>
        <p:txBody>
          <a:bodyPr/>
          <a:lstStyle/>
          <a:p>
            <a:r>
              <a:rPr lang="en-US" altLang="en-US" sz="2800" dirty="0" smtClean="0"/>
              <a:t>Store in a designated storage area.</a:t>
            </a:r>
          </a:p>
          <a:p>
            <a:r>
              <a:rPr lang="en-US" altLang="en-US" sz="2800" dirty="0" smtClean="0"/>
              <a:t>Inventory center will make arrangements with the vendor on contract for the pick up.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WASTE ELECTRONICS</a:t>
            </a:r>
            <a:endParaRPr lang="en-US" altLang="en-US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mtClean="0"/>
              <a:t>Computer parts, TVs, etc.</a:t>
            </a:r>
          </a:p>
          <a:p>
            <a:r>
              <a:rPr lang="en-US" altLang="en-US" smtClean="0"/>
              <a:t>Store out of the elements</a:t>
            </a:r>
          </a:p>
          <a:p>
            <a:r>
              <a:rPr lang="en-US" altLang="en-US" smtClean="0"/>
              <a:t>Notify Inventory</a:t>
            </a:r>
          </a:p>
          <a:p>
            <a:pPr lvl="1"/>
            <a:r>
              <a:rPr lang="en-US" altLang="en-US" smtClean="0"/>
              <a:t>Palletized</a:t>
            </a:r>
          </a:p>
          <a:p>
            <a:pPr lvl="1"/>
            <a:r>
              <a:rPr lang="en-US" altLang="en-US" smtClean="0"/>
              <a:t>MnDOT approved recycling facility.</a:t>
            </a:r>
          </a:p>
          <a:p>
            <a:pPr lvl="1"/>
            <a:r>
              <a:rPr lang="en-US" altLang="en-US" smtClean="0"/>
              <a:t>State Surplus Program</a:t>
            </a:r>
          </a:p>
          <a:p>
            <a:r>
              <a:rPr lang="en-US" altLang="en-US" smtClean="0"/>
              <a:t>Road Finds…</a:t>
            </a:r>
          </a:p>
          <a:p>
            <a:pPr lvl="1"/>
            <a:r>
              <a:rPr lang="en-US" altLang="en-US" smtClean="0"/>
              <a:t>DO NOT THROW IN TRASH!</a:t>
            </a: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24445"/>
          <a:stretch/>
        </p:blipFill>
        <p:spPr>
          <a:xfrm>
            <a:off x="4572000" y="4466802"/>
            <a:ext cx="1928813" cy="2133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38862" y="1814512"/>
            <a:ext cx="3238500" cy="2428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Herbicide Storage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2952750" cy="4351338"/>
          </a:xfrm>
        </p:spPr>
        <p:txBody>
          <a:bodyPr>
            <a:normAutofit/>
          </a:bodyPr>
          <a:lstStyle/>
          <a:p>
            <a:r>
              <a:rPr lang="en-US" altLang="en-US" sz="3200" dirty="0" smtClean="0"/>
              <a:t>Secondary containment</a:t>
            </a:r>
          </a:p>
        </p:txBody>
      </p:sp>
      <p:pic>
        <p:nvPicPr>
          <p:cNvPr id="59396" name="Picture 2" descr="C:\Users\voge1mar\AppData\Local\Microsoft\Windows\Temporary Internet Files\Content.Outlook\OQJJ6ALX\IMG_11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43844"/>
            <a:ext cx="38100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122867"/>
            <a:ext cx="4072128" cy="305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Waste Lead Solder</a:t>
            </a:r>
          </a:p>
        </p:txBody>
      </p:sp>
      <p:sp>
        <p:nvSpPr>
          <p:cNvPr id="60419" name="Content Placeholder 5"/>
          <p:cNvSpPr>
            <a:spLocks noGrp="1"/>
          </p:cNvSpPr>
          <p:nvPr>
            <p:ph idx="1"/>
          </p:nvPr>
        </p:nvSpPr>
        <p:spPr>
          <a:xfrm>
            <a:off x="304800" y="1828800"/>
            <a:ext cx="7886700" cy="4351338"/>
          </a:xfrm>
        </p:spPr>
        <p:txBody>
          <a:bodyPr/>
          <a:lstStyle/>
          <a:p>
            <a:r>
              <a:rPr lang="en-US" altLang="en-US" dirty="0" smtClean="0"/>
              <a:t>Containerize</a:t>
            </a:r>
          </a:p>
          <a:p>
            <a:r>
              <a:rPr lang="en-US" altLang="en-US" dirty="0" smtClean="0"/>
              <a:t>Label container</a:t>
            </a:r>
          </a:p>
          <a:p>
            <a:pPr lvl="1"/>
            <a:r>
              <a:rPr lang="en-US" altLang="en-US" dirty="0" smtClean="0"/>
              <a:t>Hazardous Waste</a:t>
            </a:r>
          </a:p>
          <a:p>
            <a:pPr lvl="1"/>
            <a:r>
              <a:rPr lang="en-US" altLang="en-US" dirty="0" smtClean="0"/>
              <a:t>Waste solder</a:t>
            </a:r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45" y="4060170"/>
            <a:ext cx="3969555" cy="249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86" y="1598266"/>
            <a:ext cx="4472979" cy="3354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smtClean="0"/>
              <a:t>STAINS ON SAND PILE OR GROUND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S</a:t>
            </a:r>
            <a:r>
              <a:rPr lang="en-US" altLang="en-US" sz="3200" dirty="0" smtClean="0"/>
              <a:t>hould </a:t>
            </a:r>
            <a:r>
              <a:rPr lang="en-US" altLang="en-US" sz="3200" u="sng" dirty="0" smtClean="0"/>
              <a:t>not</a:t>
            </a:r>
            <a:r>
              <a:rPr lang="en-US" altLang="en-US" sz="3200" dirty="0" smtClean="0"/>
              <a:t> be disposed of in or on sand piles or ground… </a:t>
            </a:r>
          </a:p>
          <a:p>
            <a:pPr lvl="1"/>
            <a:r>
              <a:rPr lang="en-US" altLang="en-US" sz="2400" dirty="0" smtClean="0"/>
              <a:t>Sloppy practices…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0" b="15562"/>
          <a:stretch/>
        </p:blipFill>
        <p:spPr>
          <a:xfrm>
            <a:off x="61577" y="4045738"/>
            <a:ext cx="4658933" cy="2667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0" b="16600"/>
          <a:stretch/>
        </p:blipFill>
        <p:spPr>
          <a:xfrm>
            <a:off x="4343400" y="4505077"/>
            <a:ext cx="4686300" cy="2286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19"/>
          <a:stretch/>
        </p:blipFill>
        <p:spPr>
          <a:xfrm>
            <a:off x="4114800" y="2500067"/>
            <a:ext cx="2571750" cy="261912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Salt Storage - Poor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8" t="26592"/>
          <a:stretch/>
        </p:blipFill>
        <p:spPr>
          <a:xfrm>
            <a:off x="3581400" y="3200400"/>
            <a:ext cx="5562600" cy="280034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2468" name="Picture 2" descr="C:\Users\voge1mar\Documents\Training\Pictures\Salt Storage\OWATONNA SALT SHED 0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2" b="29003"/>
          <a:stretch/>
        </p:blipFill>
        <p:spPr bwMode="auto">
          <a:xfrm>
            <a:off x="3352800" y="34211"/>
            <a:ext cx="5697761" cy="23622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1"/>
          <a:stretch/>
        </p:blipFill>
        <p:spPr>
          <a:xfrm>
            <a:off x="152400" y="228600"/>
            <a:ext cx="4874586" cy="318135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Salt Storage - Good</a:t>
            </a:r>
          </a:p>
        </p:txBody>
      </p:sp>
      <p:pic>
        <p:nvPicPr>
          <p:cNvPr id="63492" name="Picture 2" descr="C:\Users\voge1mar\Documents\Training\Pictures\Salt Storage\tarping pile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64" y="1"/>
            <a:ext cx="4358123" cy="2895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6" b="31818"/>
          <a:stretch/>
        </p:blipFill>
        <p:spPr>
          <a:xfrm>
            <a:off x="2362200" y="2709931"/>
            <a:ext cx="6705600" cy="28956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69" y="48201"/>
            <a:ext cx="3440348" cy="258026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SALT NOT COVERED</a:t>
            </a:r>
          </a:p>
        </p:txBody>
      </p:sp>
      <p:graphicFrame>
        <p:nvGraphicFramePr>
          <p:cNvPr id="6451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6713062"/>
              </p:ext>
            </p:extLst>
          </p:nvPr>
        </p:nvGraphicFramePr>
        <p:xfrm>
          <a:off x="228600" y="3124200"/>
          <a:ext cx="4882259" cy="366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05" name="Photo Editor Photo" r:id="rId3" imgW="6095238" imgH="4571429" progId="MSPhotoEd.3">
                  <p:embed/>
                </p:oleObj>
              </mc:Choice>
              <mc:Fallback>
                <p:oleObj name="Photo Editor Photo" r:id="rId3" imgW="6095238" imgH="4571429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124200"/>
                        <a:ext cx="4882259" cy="366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" y="1447800"/>
            <a:ext cx="4038600" cy="4953000"/>
          </a:xfrm>
        </p:spPr>
        <p:txBody>
          <a:bodyPr/>
          <a:lstStyle/>
          <a:p>
            <a:r>
              <a:rPr lang="en-US" altLang="en-US" sz="4400" dirty="0" smtClean="0"/>
              <a:t>Includes Winter Sand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78781"/>
            <a:ext cx="43688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Salt Release</a:t>
            </a:r>
          </a:p>
        </p:txBody>
      </p:sp>
      <p:graphicFrame>
        <p:nvGraphicFramePr>
          <p:cNvPr id="65539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3604045"/>
              </p:ext>
            </p:extLst>
          </p:nvPr>
        </p:nvGraphicFramePr>
        <p:xfrm>
          <a:off x="3886200" y="1447800"/>
          <a:ext cx="4510404" cy="3383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7" name="Photo Editor Photo" r:id="rId3" imgW="6095238" imgH="4571429" progId="MSPhotoEd.3">
                  <p:embed/>
                </p:oleObj>
              </mc:Choice>
              <mc:Fallback>
                <p:oleObj name="Photo Editor Photo" r:id="rId3" imgW="6095238" imgH="4571429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447800"/>
                        <a:ext cx="4510404" cy="338328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475987"/>
              </p:ext>
            </p:extLst>
          </p:nvPr>
        </p:nvGraphicFramePr>
        <p:xfrm>
          <a:off x="404023" y="4343400"/>
          <a:ext cx="338328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8" name="Photo Editor Photo" r:id="rId5" imgW="6095238" imgH="4571429" progId="MSPhotoEd.3">
                  <p:embed/>
                </p:oleObj>
              </mc:Choice>
              <mc:Fallback>
                <p:oleObj name="Photo Editor Photo" r:id="rId5" imgW="6095238" imgH="4571429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023" y="4343400"/>
                        <a:ext cx="3383280" cy="2514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5" y="1447800"/>
            <a:ext cx="3642360" cy="273177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2260"/>
            <a:ext cx="4483100" cy="2522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600" y="3934799"/>
            <a:ext cx="4720944" cy="26555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 smtClean="0"/>
              <a:t>Culverts</a:t>
            </a:r>
            <a:br>
              <a:rPr lang="en-US" altLang="en-US" dirty="0" smtClean="0"/>
            </a:br>
            <a:endParaRPr lang="en-US" altLang="en-US" dirty="0" smtClean="0"/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152400" y="1447557"/>
            <a:ext cx="7886700" cy="4351338"/>
          </a:xfrm>
        </p:spPr>
        <p:txBody>
          <a:bodyPr>
            <a:normAutofit/>
          </a:bodyPr>
          <a:lstStyle/>
          <a:p>
            <a:r>
              <a:rPr lang="en-US" altLang="en-US" sz="2800" dirty="0" smtClean="0"/>
              <a:t>Black Coating</a:t>
            </a:r>
          </a:p>
          <a:p>
            <a:r>
              <a:rPr lang="en-US" altLang="en-US" sz="2800" dirty="0" smtClean="0"/>
              <a:t>AB Culverts</a:t>
            </a:r>
          </a:p>
          <a:p>
            <a:pPr lvl="1"/>
            <a:r>
              <a:rPr lang="en-US" altLang="en-US" sz="2400" dirty="0" smtClean="0"/>
              <a:t>Asbestos Bonded Culverts</a:t>
            </a:r>
          </a:p>
        </p:txBody>
      </p:sp>
      <p:pic>
        <p:nvPicPr>
          <p:cNvPr id="6758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9" y="3777458"/>
            <a:ext cx="5281613" cy="2970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Recycling Office Materials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 smtClean="0"/>
              <a:t>All truck stations need to recycle office material.</a:t>
            </a:r>
          </a:p>
          <a:p>
            <a:pPr lvl="1"/>
            <a:r>
              <a:rPr lang="en-US" altLang="en-US" sz="3200" dirty="0" smtClean="0"/>
              <a:t>Paper</a:t>
            </a:r>
          </a:p>
          <a:p>
            <a:pPr lvl="1"/>
            <a:r>
              <a:rPr lang="en-US" altLang="en-US" sz="3200" dirty="0" smtClean="0"/>
              <a:t>Containers</a:t>
            </a:r>
          </a:p>
          <a:p>
            <a:pPr lvl="1"/>
            <a:r>
              <a:rPr lang="en-US" altLang="en-US" sz="3200" dirty="0" smtClean="0"/>
              <a:t>Plastics</a:t>
            </a:r>
          </a:p>
        </p:txBody>
      </p:sp>
      <p:pic>
        <p:nvPicPr>
          <p:cNvPr id="68612" name="Picture 2" descr="http://cdn-2.freeclipartnow.com/d/26793-1/recycle-paper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57" y="2540747"/>
            <a:ext cx="2971800" cy="409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668291"/>
            <a:ext cx="2032103" cy="1777997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SHIPPING PAPERS REQUIRED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8650" y="1752600"/>
            <a:ext cx="4324350" cy="4424363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When shipping regulated waste from the TS to the HQ, documentation is required</a:t>
            </a:r>
          </a:p>
          <a:p>
            <a:pPr lvl="1"/>
            <a:r>
              <a:rPr lang="en-US" altLang="en-US" dirty="0" smtClean="0"/>
              <a:t>VSQG consolidation program</a:t>
            </a:r>
          </a:p>
          <a:p>
            <a:pPr lvl="1"/>
            <a:r>
              <a:rPr lang="en-US" altLang="en-US" dirty="0" smtClean="0"/>
              <a:t>Available on website</a:t>
            </a:r>
          </a:p>
          <a:p>
            <a:pPr lvl="2"/>
            <a:r>
              <a:rPr lang="en-US" altLang="en-US" dirty="0"/>
              <a:t>Ship To</a:t>
            </a:r>
          </a:p>
          <a:p>
            <a:pPr lvl="2"/>
            <a:r>
              <a:rPr lang="en-US" altLang="en-US" dirty="0"/>
              <a:t>Ship From</a:t>
            </a:r>
          </a:p>
          <a:p>
            <a:pPr lvl="2"/>
            <a:r>
              <a:rPr lang="en-US" altLang="en-US" dirty="0"/>
              <a:t>Waste</a:t>
            </a:r>
          </a:p>
          <a:p>
            <a:pPr lvl="2"/>
            <a:r>
              <a:rPr lang="en-US" altLang="en-US" dirty="0"/>
              <a:t>Quantity</a:t>
            </a:r>
          </a:p>
          <a:p>
            <a:pPr lvl="2"/>
            <a:r>
              <a:rPr lang="en-US" altLang="en-US" dirty="0"/>
              <a:t>Date</a:t>
            </a:r>
          </a:p>
          <a:p>
            <a:pPr lvl="2"/>
            <a:r>
              <a:rPr lang="en-US" altLang="en-US" dirty="0"/>
              <a:t>One copy to truck station. One copy to HQ’s</a:t>
            </a:r>
          </a:p>
          <a:p>
            <a:pPr lvl="2"/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</p:txBody>
      </p:sp>
      <p:pic>
        <p:nvPicPr>
          <p:cNvPr id="7" name="Picture 6" descr="VSQG shipping paper 2015 front page.docx [Compatibility Mode] -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7" t="21111" r="27709" b="5555"/>
          <a:stretch/>
        </p:blipFill>
        <p:spPr>
          <a:xfrm>
            <a:off x="4953000" y="1676400"/>
            <a:ext cx="38862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dirty="0" smtClean="0"/>
              <a:t>Very Small Quantity Generator (VSQG) Consolidation Program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3200" dirty="0" smtClean="0"/>
              <a:t>MPCA state program</a:t>
            </a:r>
          </a:p>
          <a:p>
            <a:r>
              <a:rPr lang="en-US" altLang="en-US" sz="3200" dirty="0"/>
              <a:t>Must Follow Simple </a:t>
            </a:r>
            <a:r>
              <a:rPr lang="en-US" altLang="en-US" sz="3200" dirty="0" smtClean="0"/>
              <a:t>Guidelines</a:t>
            </a:r>
          </a:p>
          <a:p>
            <a:r>
              <a:rPr lang="en-US" altLang="en-US" sz="3200" dirty="0" smtClean="0"/>
              <a:t>Transport Regulated Waste to HQ</a:t>
            </a:r>
          </a:p>
          <a:p>
            <a:r>
              <a:rPr lang="en-US" altLang="en-US" sz="3200" dirty="0" smtClean="0"/>
              <a:t>Shipping Paper</a:t>
            </a:r>
          </a:p>
          <a:p>
            <a:r>
              <a:rPr lang="en-US" altLang="en-US" sz="3200" dirty="0" smtClean="0"/>
              <a:t>Simple &amp; Cost Effective</a:t>
            </a:r>
          </a:p>
          <a:p>
            <a:r>
              <a:rPr lang="en-US" altLang="en-US" sz="3200" dirty="0" smtClean="0"/>
              <a:t>Privilege</a:t>
            </a:r>
            <a:endParaRPr lang="en-US" altLang="en-US" sz="3200" dirty="0"/>
          </a:p>
          <a:p>
            <a:endParaRPr lang="en-US" altLang="en-US" sz="3200" dirty="0" smtClean="0"/>
          </a:p>
          <a:p>
            <a:pPr>
              <a:buFontTx/>
              <a:buNone/>
            </a:pPr>
            <a:endParaRPr lang="en-US" altLang="en-US" dirty="0" smtClean="0"/>
          </a:p>
        </p:txBody>
      </p:sp>
      <p:pic>
        <p:nvPicPr>
          <p:cNvPr id="4" name="Picture 6" descr="http://anavalentine.files.wordpress.com/2010/06/got-privilege.jpg?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37338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smtClean="0"/>
              <a:t>VSQG CONSOLIDATION PROGRAM BENEFITS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3600" dirty="0" smtClean="0"/>
              <a:t>Get out of using:</a:t>
            </a:r>
          </a:p>
          <a:p>
            <a:r>
              <a:rPr lang="en-US" altLang="en-US" sz="3200" dirty="0" smtClean="0"/>
              <a:t>Licensed Hazardous Waste Transporter</a:t>
            </a:r>
          </a:p>
          <a:p>
            <a:r>
              <a:rPr lang="en-US" altLang="en-US" sz="3200" dirty="0" smtClean="0"/>
              <a:t>Hazardous Waste Manifest</a:t>
            </a:r>
          </a:p>
          <a:p>
            <a:r>
              <a:rPr lang="en-US" altLang="en-US" sz="3200" dirty="0" smtClean="0"/>
              <a:t>Stop Charge</a:t>
            </a:r>
          </a:p>
          <a:p>
            <a:r>
              <a:rPr lang="en-US" altLang="en-US" sz="3200" dirty="0" smtClean="0"/>
              <a:t>Storage</a:t>
            </a:r>
          </a:p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Road Kill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800" dirty="0" smtClean="0"/>
              <a:t>MnDOT Urban Challenge</a:t>
            </a:r>
          </a:p>
          <a:p>
            <a:pPr marL="0" indent="0" eaLnBrk="1" hangingPunct="1">
              <a:buNone/>
            </a:pPr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  <a:p>
            <a:pPr algn="r" eaLnBrk="1" hangingPunct="1"/>
            <a:endParaRPr lang="en-US" altLang="en-US" sz="1800" dirty="0" smtClean="0"/>
          </a:p>
        </p:txBody>
      </p:sp>
      <p:grpSp>
        <p:nvGrpSpPr>
          <p:cNvPr id="3076" name="Group 9"/>
          <p:cNvGrpSpPr>
            <a:grpSpLocks/>
          </p:cNvGrpSpPr>
          <p:nvPr/>
        </p:nvGrpSpPr>
        <p:grpSpPr bwMode="auto">
          <a:xfrm>
            <a:off x="731838" y="-2855913"/>
            <a:ext cx="7680325" cy="12571413"/>
            <a:chOff x="0" y="7919"/>
            <a:chExt cx="4838" cy="7919"/>
          </a:xfrm>
        </p:grpSpPr>
        <p:sp>
          <p:nvSpPr>
            <p:cNvPr id="3079" name="Rectangle 6"/>
            <p:cNvSpPr>
              <a:spLocks noChangeArrowheads="1"/>
            </p:cNvSpPr>
            <p:nvPr/>
          </p:nvSpPr>
          <p:spPr bwMode="auto">
            <a:xfrm>
              <a:off x="0" y="7919"/>
              <a:ext cx="4838" cy="7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080" name="Rectangle 7"/>
            <p:cNvSpPr>
              <a:spLocks noChangeArrowheads="1"/>
            </p:cNvSpPr>
            <p:nvPr/>
          </p:nvSpPr>
          <p:spPr bwMode="auto">
            <a:xfrm>
              <a:off x="0" y="7919"/>
              <a:ext cx="4820" cy="2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</a:rPr>
                <a:t>  </a:t>
              </a:r>
              <a:r>
                <a:rPr lang="en-US" altLang="en-US" sz="25300" dirty="0">
                  <a:latin typeface="Times New Roman" panose="02020603050405020304" pitchFamily="18" charset="0"/>
                </a:rPr>
                <a:t> </a:t>
              </a:r>
              <a:r>
                <a:rPr lang="en-US" altLang="en-US" sz="2400" dirty="0">
                  <a:latin typeface="Times New Roman" panose="02020603050405020304" pitchFamily="18" charset="0"/>
                </a:rPr>
                <a:t>                                                                                               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3078" name="Picture 12" descr="http://31.media.tumblr.com/tumblr_mdi6oswfwN1r55rcko1_50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3128963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30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 smtClean="0"/>
              <a:t>Is it a tasty meal?</a:t>
            </a:r>
          </a:p>
        </p:txBody>
      </p:sp>
      <p:pic>
        <p:nvPicPr>
          <p:cNvPr id="4099" name="Picture 4" descr="http://s1.hubimg.com/u/839056_f52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35956"/>
            <a:ext cx="4203700" cy="3151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10" descr="Road Kill Gril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56"/>
          <a:stretch/>
        </p:blipFill>
        <p:spPr bwMode="auto">
          <a:xfrm>
            <a:off x="4267200" y="3124200"/>
            <a:ext cx="3001963" cy="345043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6" descr="http://consumermediallc.files.wordpress.com/2012/10/roadkillhelper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28600"/>
            <a:ext cx="2257425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942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 Work Around It</a:t>
            </a:r>
            <a:r>
              <a:rPr lang="en-US" dirty="0"/>
              <a:t>?</a:t>
            </a:r>
          </a:p>
        </p:txBody>
      </p:sp>
      <p:pic>
        <p:nvPicPr>
          <p:cNvPr id="2050" name="Picture 2" descr="http://4.bp.blogspot.com/_EfDRu0IfQ6s/Se8XsTmtJcI/AAAAAAAAFOc/-gt0O4w2npE/s400/Krystal+K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7" r="17301"/>
          <a:stretch/>
        </p:blipFill>
        <p:spPr bwMode="auto">
          <a:xfrm rot="5400000">
            <a:off x="4922287" y="3974060"/>
            <a:ext cx="24617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rmsuccess.blogs.com/.a/6a00e54ee3905b88330147e01f8050970b-320w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 rot="397571">
            <a:off x="843321" y="4894959"/>
            <a:ext cx="3048000" cy="158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unny roadkill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5412">
            <a:off x="450879" y="1612594"/>
            <a:ext cx="3378046" cy="256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gannett-cdn.com/-mm-/2760caa7fca48419c835d7087d2e9b839d82a9ec/c=0-1483-2140-3088&amp;r=x404&amp;c=534x401/local/-/media/USATODAY/driveon/2014/02/21/1393034929000-roadkill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1" t="-1075" b="1075"/>
          <a:stretch/>
        </p:blipFill>
        <p:spPr bwMode="auto">
          <a:xfrm rot="21241530">
            <a:off x="4876582" y="1360504"/>
            <a:ext cx="2601745" cy="251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19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 maybe it takes care of itself…..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Explodey_the_Doe_00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8650" y="762000"/>
            <a:ext cx="73914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6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Other Options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dirty="0" smtClean="0"/>
              <a:t>Leave on Right-of-Way ditch</a:t>
            </a:r>
          </a:p>
          <a:p>
            <a:r>
              <a:rPr lang="en-US" altLang="en-US" dirty="0" smtClean="0"/>
              <a:t>Compost</a:t>
            </a:r>
          </a:p>
          <a:p>
            <a:r>
              <a:rPr lang="en-US" altLang="en-US" dirty="0" smtClean="0"/>
              <a:t>Landfill</a:t>
            </a:r>
          </a:p>
          <a:p>
            <a:r>
              <a:rPr lang="en-US" altLang="en-US" dirty="0" smtClean="0"/>
              <a:t>Game farm food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581400"/>
            <a:ext cx="4038600" cy="2019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568054"/>
            <a:ext cx="4494348" cy="337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8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/>
              <a:t>Leave on Right-of-Way </a:t>
            </a:r>
            <a:br>
              <a:rPr lang="en-US" altLang="en-US" sz="4000" dirty="0" smtClean="0"/>
            </a:br>
            <a:r>
              <a:rPr lang="en-US" altLang="en-US" sz="4000" dirty="0" smtClean="0"/>
              <a:t>Ditch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7800"/>
            <a:ext cx="3962400" cy="4729163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Pull further off roadway</a:t>
            </a:r>
          </a:p>
          <a:p>
            <a:pPr lvl="1" eaLnBrk="1" hangingPunct="1"/>
            <a:r>
              <a:rPr lang="en-US" altLang="en-US" sz="2400" dirty="0" smtClean="0"/>
              <a:t>No more than ¼ mile</a:t>
            </a:r>
          </a:p>
          <a:p>
            <a:r>
              <a:rPr lang="en-US" altLang="en-US" sz="2800" dirty="0"/>
              <a:t>Place on the ditch back slope. </a:t>
            </a:r>
          </a:p>
          <a:p>
            <a:r>
              <a:rPr lang="en-US" altLang="en-US" sz="2800" dirty="0"/>
              <a:t>When feasible, cover the carcass with wood chips. </a:t>
            </a:r>
          </a:p>
          <a:p>
            <a:pPr marL="457189" lvl="1" indent="0" eaLnBrk="1" hangingPunct="1">
              <a:buNone/>
            </a:pPr>
            <a:endParaRPr lang="en-US" altLang="en-US" sz="2400" dirty="0" smtClean="0"/>
          </a:p>
        </p:txBody>
      </p:sp>
      <p:pic>
        <p:nvPicPr>
          <p:cNvPr id="6" name="Picture 9" descr="C:\Documents and Settings\alle1sum\My Documents\My Pictures\work\Waste pictures\deer and wood chi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3962400"/>
            <a:ext cx="3733970" cy="277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47800"/>
            <a:ext cx="4087703" cy="230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Compost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524000"/>
            <a:ext cx="7886700" cy="46529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Follow Dept. of Agriculture publication, “Composting Animal Mortalities”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74" y="2550320"/>
            <a:ext cx="3743268" cy="29019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716" y="1981200"/>
            <a:ext cx="4109060" cy="2786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9582" y="4572000"/>
            <a:ext cx="4328535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Game Farm Food</a:t>
            </a:r>
          </a:p>
        </p:txBody>
      </p:sp>
      <p:graphicFrame>
        <p:nvGraphicFramePr>
          <p:cNvPr id="1229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643273"/>
              </p:ext>
            </p:extLst>
          </p:nvPr>
        </p:nvGraphicFramePr>
        <p:xfrm>
          <a:off x="3429000" y="2514600"/>
          <a:ext cx="54864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92" name="Photo Editor Photo" r:id="rId3" imgW="19504762" imgH="14628571" progId="MSPhotoEd.3">
                  <p:embed/>
                </p:oleObj>
              </mc:Choice>
              <mc:Fallback>
                <p:oleObj name="Photo Editor Photo" r:id="rId3" imgW="19504762" imgH="146285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54864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685097"/>
              </p:ext>
            </p:extLst>
          </p:nvPr>
        </p:nvGraphicFramePr>
        <p:xfrm>
          <a:off x="228600" y="1524000"/>
          <a:ext cx="4875909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93" name="Photo Editor Photo" r:id="rId5" imgW="19504762" imgH="14628571" progId="MSPhotoEd.3">
                  <p:embed/>
                </p:oleObj>
              </mc:Choice>
              <mc:Fallback>
                <p:oleObj name="Photo Editor Photo" r:id="rId5" imgW="19504762" imgH="146285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524000"/>
                        <a:ext cx="4875909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865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 smtClean="0"/>
              <a:t>Questions?</a:t>
            </a:r>
            <a:endParaRPr lang="en-US" sz="6600" dirty="0"/>
          </a:p>
        </p:txBody>
      </p:sp>
      <p:pic>
        <p:nvPicPr>
          <p:cNvPr id="4" name="Picture 2" descr="http://herbeautifulmonster.files.wordpress.com/2012/10/roadkill.png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562" y="1366838"/>
            <a:ext cx="5984875" cy="47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73402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52F4AC22-E0FE-493A-AB24-0EA993E1D806}" vid="{6E6596FC-CCD6-4FC1-8177-B94AD9B7D2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5369</TotalTime>
  <Words>1450</Words>
  <Application>Microsoft Office PowerPoint</Application>
  <PresentationFormat>On-screen Show (4:3)</PresentationFormat>
  <Paragraphs>287</Paragraphs>
  <Slides>71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8" baseType="lpstr">
      <vt:lpstr>Arial</vt:lpstr>
      <vt:lpstr>Calibri</vt:lpstr>
      <vt:lpstr>Times New Roman</vt:lpstr>
      <vt:lpstr>Wingdings</vt:lpstr>
      <vt:lpstr>Theme1</vt:lpstr>
      <vt:lpstr>Picture</vt:lpstr>
      <vt:lpstr>Photo Editor Photo</vt:lpstr>
      <vt:lpstr>REGULATED MATERIALS/WASTE HANDLING FOR GREATER MN</vt:lpstr>
      <vt:lpstr>GENERAL</vt:lpstr>
      <vt:lpstr>LABEL ALL CONTAINERS</vt:lpstr>
      <vt:lpstr>When Ordering Products</vt:lpstr>
      <vt:lpstr>WHEN MANAGING A WASTE</vt:lpstr>
      <vt:lpstr>EMPTY DRUMS</vt:lpstr>
      <vt:lpstr>No Trash Burning</vt:lpstr>
      <vt:lpstr>Store Containers Holding Products or Waste Out of the Outside Elements</vt:lpstr>
      <vt:lpstr>Housekeeping</vt:lpstr>
      <vt:lpstr>USED OIL</vt:lpstr>
      <vt:lpstr>USED OIL</vt:lpstr>
      <vt:lpstr>USED OIL BURNERS</vt:lpstr>
      <vt:lpstr>USED OIL FILTERS</vt:lpstr>
      <vt:lpstr>USED OIL SORBENTS</vt:lpstr>
      <vt:lpstr>DO NOT MIX!</vt:lpstr>
      <vt:lpstr>CLEANING USED OIL LUBE CUBES</vt:lpstr>
      <vt:lpstr>USED ANTIFREEZE</vt:lpstr>
      <vt:lpstr>USED LEAD-ACID BATTERIES</vt:lpstr>
      <vt:lpstr>What’s Wrong??? </vt:lpstr>
      <vt:lpstr>USED DRY CELL BATTERIES</vt:lpstr>
      <vt:lpstr>Battery Fire</vt:lpstr>
      <vt:lpstr>PARTS WASHER WASTE</vt:lpstr>
      <vt:lpstr>WASTE PARTS WASHER FILTERS</vt:lpstr>
      <vt:lpstr>AQUEOUS PARTS WASHER OIL SKIMMERS</vt:lpstr>
      <vt:lpstr>OLD PAINTS, SOLVENTS, AEROSOL PRODUCTS</vt:lpstr>
      <vt:lpstr>PAINT WASTE</vt:lpstr>
      <vt:lpstr>WASTE PAINT SOLVENT</vt:lpstr>
      <vt:lpstr>Solvents</vt:lpstr>
      <vt:lpstr>WASTE AEROSOL CANS</vt:lpstr>
      <vt:lpstr>Waste Aerosols </vt:lpstr>
      <vt:lpstr>Asphalt Sludge</vt:lpstr>
      <vt:lpstr>USED FLUORESCENT BULBS</vt:lpstr>
      <vt:lpstr>Fluorescent Bulb No-No’s</vt:lpstr>
      <vt:lpstr>WASTE BALLASTS/CAPACITORS</vt:lpstr>
      <vt:lpstr>SPILL CONTROL</vt:lpstr>
      <vt:lpstr>FLAMMABLE / SEDIMENT WASTE TRAPS</vt:lpstr>
      <vt:lpstr>Good Housekeeping of  Sediment Traps</vt:lpstr>
      <vt:lpstr>Flammable Trap/Waste Oil</vt:lpstr>
      <vt:lpstr>WASTE TRAP SAND Industrial Waste</vt:lpstr>
      <vt:lpstr>Waste Trap Sand</vt:lpstr>
      <vt:lpstr>Septage Waste</vt:lpstr>
      <vt:lpstr>STREET SWEEPINGS/GRIT CHAMBERS</vt:lpstr>
      <vt:lpstr>STREET SWEEPINGS/GRIT CHAMBERS</vt:lpstr>
      <vt:lpstr>Problems with Hiring Contractor to Clean  (waste traps, holding tanks, septage)</vt:lpstr>
      <vt:lpstr>Removal Contracts  (waste traps, holding tanks, septage)</vt:lpstr>
      <vt:lpstr>TREATED WOOD WASTE</vt:lpstr>
      <vt:lpstr>TREATED WOOD WASTE</vt:lpstr>
      <vt:lpstr>Cabinet Style Abrasive Blasters</vt:lpstr>
      <vt:lpstr>Waste Tires</vt:lpstr>
      <vt:lpstr>WASTE ELECTRONICS</vt:lpstr>
      <vt:lpstr>Herbicide Storage</vt:lpstr>
      <vt:lpstr>Waste Lead Solder</vt:lpstr>
      <vt:lpstr>STAINS ON SAND PILE OR GROUND</vt:lpstr>
      <vt:lpstr>Salt Storage - Poor</vt:lpstr>
      <vt:lpstr>Salt Storage - Good</vt:lpstr>
      <vt:lpstr>SALT NOT COVERED</vt:lpstr>
      <vt:lpstr>Salt Release</vt:lpstr>
      <vt:lpstr>Culverts </vt:lpstr>
      <vt:lpstr>Recycling Office Materials</vt:lpstr>
      <vt:lpstr>SHIPPING PAPERS REQUIRED</vt:lpstr>
      <vt:lpstr>Very Small Quantity Generator (VSQG) Consolidation Program</vt:lpstr>
      <vt:lpstr>VSQG CONSOLIDATION PROGRAM BENEFITS</vt:lpstr>
      <vt:lpstr>Road Kill</vt:lpstr>
      <vt:lpstr>Is it a tasty meal?</vt:lpstr>
      <vt:lpstr>Or Work Around It?</vt:lpstr>
      <vt:lpstr>Or maybe it takes care of itself….. </vt:lpstr>
      <vt:lpstr>Other Options</vt:lpstr>
      <vt:lpstr>Leave on Right-of-Way  Ditch</vt:lpstr>
      <vt:lpstr>Compost</vt:lpstr>
      <vt:lpstr>Game Farm Food</vt:lpstr>
      <vt:lpstr>Questions?</vt:lpstr>
    </vt:vector>
  </TitlesOfParts>
  <Company>Dell Computer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WASTE HANDLING</dc:title>
  <dc:creator>Preferred Customer</dc:creator>
  <cp:lastModifiedBy>Summer Allen-Murley</cp:lastModifiedBy>
  <cp:revision>346</cp:revision>
  <cp:lastPrinted>2002-03-20T14:54:15Z</cp:lastPrinted>
  <dcterms:created xsi:type="dcterms:W3CDTF">2000-11-02T15:31:10Z</dcterms:created>
  <dcterms:modified xsi:type="dcterms:W3CDTF">2019-02-06T21:23:18Z</dcterms:modified>
</cp:coreProperties>
</file>